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media/image1.jpeg" ContentType="image/jpeg"/>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image2.jpeg" ContentType="image/jpeg"/>
  <Override PartName="/ppt/notesSlides/notesSlide3.xml" ContentType="application/vnd.openxmlformats-officedocument.presentationml.notesSlide+xml"/>
  <Override PartName="/ppt/media/image3.jpeg" ContentType="image/jpeg"/>
  <Override PartName="/ppt/media/image4.jpeg" ContentType="image/jpeg"/>
  <Override PartName="/ppt/media/image5.jpeg" ContentType="image/jpeg"/>
  <Override PartName="/ppt/media/image6.jpeg" ContentType="image/jpeg"/>
  <Override PartName="/ppt/notesSlides/notesSlide4.xml" ContentType="application/vnd.openxmlformats-officedocument.presentationml.notesSlide+xml"/>
  <Override PartName="/ppt/notesSlides/notesSlide5.xml" ContentType="application/vnd.openxmlformats-officedocument.presentationml.notesSlide+xml"/>
  <Override PartName="/ppt/media/image7.jpeg" ContentType="image/jpeg"/>
  <Override PartName="/ppt/media/image8.jpeg" ContentType="image/jpeg"/>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s>

</file>

<file path=ppt/media/image1.jpeg>
</file>

<file path=ppt/media/image1.png>
</file>

<file path=ppt/media/image1.tif>
</file>

<file path=ppt/media/image10.png>
</file>

<file path=ppt/media/image11.png>
</file>

<file path=ppt/media/image2.jpeg>
</file>

<file path=ppt/media/image2.png>
</file>

<file path=ppt/media/image2.tif>
</file>

<file path=ppt/media/image3.jpeg>
</file>

<file path=ppt/media/image3.png>
</file>

<file path=ppt/media/image3.tif>
</file>

<file path=ppt/media/image4.jpeg>
</file>

<file path=ppt/media/image4.png>
</file>

<file path=ppt/media/image4.tif>
</file>

<file path=ppt/media/image5.jpeg>
</file>

<file path=ppt/media/image5.png>
</file>

<file path=ppt/media/image5.tif>
</file>

<file path=ppt/media/image6.jpeg>
</file>

<file path=ppt/media/image6.png>
</file>

<file path=ppt/media/image6.tif>
</file>

<file path=ppt/media/image7.jpeg>
</file>

<file path=ppt/media/image7.png>
</file>

<file path=ppt/media/image7.tif>
</file>

<file path=ppt/media/image8.jpe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1" name="Shape 141"/>
          <p:cNvSpPr/>
          <p:nvPr>
            <p:ph type="sldImg"/>
          </p:nvPr>
        </p:nvSpPr>
        <p:spPr>
          <a:xfrm>
            <a:off x="1143000" y="685800"/>
            <a:ext cx="4572000" cy="3429000"/>
          </a:xfrm>
          <a:prstGeom prst="rect">
            <a:avLst/>
          </a:prstGeom>
        </p:spPr>
        <p:txBody>
          <a:bodyPr/>
          <a:lstStyle/>
          <a:p>
            <a:pPr/>
          </a:p>
        </p:txBody>
      </p:sp>
      <p:sp>
        <p:nvSpPr>
          <p:cNvPr id="142" name="Shape 14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Shape 161"/>
          <p:cNvSpPr/>
          <p:nvPr>
            <p:ph type="sldImg"/>
          </p:nvPr>
        </p:nvSpPr>
        <p:spPr>
          <a:prstGeom prst="rect">
            <a:avLst/>
          </a:prstGeom>
        </p:spPr>
        <p:txBody>
          <a:bodyPr/>
          <a:lstStyle/>
          <a:p>
            <a:pPr/>
          </a:p>
        </p:txBody>
      </p:sp>
      <p:sp>
        <p:nvSpPr>
          <p:cNvPr id="162" name="Shape 162"/>
          <p:cNvSpPr/>
          <p:nvPr>
            <p:ph type="body" sz="quarter" idx="1"/>
          </p:nvPr>
        </p:nvSpPr>
        <p:spPr>
          <a:prstGeom prst="rect">
            <a:avLst/>
          </a:prstGeom>
        </p:spPr>
        <p:txBody>
          <a:bodyPr/>
          <a:lstStyle/>
          <a:p>
            <a:pPr/>
            <a:r>
              <a:t>CS 4530 - Architecture Poll</a:t>
            </a:r>
          </a:p>
          <a:p>
            <a:pPr/>
            <a:r>
              <a:t>https://www.polleverywhere.com/surveys/UChFdQWO2hIkWMdP7ViXx</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7" name="Shape 577"/>
          <p:cNvSpPr/>
          <p:nvPr>
            <p:ph type="sldImg"/>
          </p:nvPr>
        </p:nvSpPr>
        <p:spPr>
          <a:prstGeom prst="rect">
            <a:avLst/>
          </a:prstGeom>
        </p:spPr>
        <p:txBody>
          <a:bodyPr/>
          <a:lstStyle/>
          <a:p>
            <a:pPr/>
          </a:p>
        </p:txBody>
      </p:sp>
      <p:sp>
        <p:nvSpPr>
          <p:cNvPr id="578" name="Shape 578"/>
          <p:cNvSpPr/>
          <p:nvPr>
            <p:ph type="body" sz="quarter" idx="1"/>
          </p:nvPr>
        </p:nvSpPr>
        <p:spPr>
          <a:prstGeom prst="rect">
            <a:avLst/>
          </a:prstGeom>
        </p:spPr>
        <p:txBody>
          <a:bodyPr/>
          <a:lstStyle/>
          <a:p>
            <a:pPr/>
            <a:r>
              <a:t>Single master server (can replicate to a backup too)</a:t>
            </a:r>
          </a:p>
          <a:p>
            <a:pPr/>
            <a:r>
              <a:t>Holds all metadata (in RAM!) - namespace, ACL, file-chunk mapping</a:t>
            </a:r>
          </a:p>
          <a:p>
            <a:pPr/>
            <a:r>
              <a:t>In charge of migrating chunks, GC’ing chunks</a:t>
            </a:r>
          </a:p>
          <a:p>
            <a:pPr/>
            <a:r>
              <a:t>Data stored in 64MB chunks each with some ID</a:t>
            </a:r>
          </a:p>
          <a:p>
            <a:pPr/>
            <a:r>
              <a:t>Compare to EXT-4’s 4KB block</a:t>
            </a:r>
          </a:p>
          <a:p>
            <a:pPr/>
            <a:r>
              <a:t>Thousands of chunk servers</a:t>
            </a:r>
          </a:p>
          <a:p>
            <a:pPr/>
            <a:r>
              <a:t>Chunks are replicated</a:t>
            </a:r>
          </a:p>
          <a:p>
            <a:pPr/>
            <a:r>
              <a:t>Chunk servers don’t cache anything in RAM, store chunks as regular files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3" name="Shape 653"/>
          <p:cNvSpPr/>
          <p:nvPr>
            <p:ph type="sldImg"/>
          </p:nvPr>
        </p:nvSpPr>
        <p:spPr>
          <a:prstGeom prst="rect">
            <a:avLst/>
          </a:prstGeom>
        </p:spPr>
        <p:txBody>
          <a:bodyPr/>
          <a:lstStyle/>
          <a:p>
            <a:pPr/>
          </a:p>
        </p:txBody>
      </p:sp>
      <p:sp>
        <p:nvSpPr>
          <p:cNvPr id="654" name="Shape 654"/>
          <p:cNvSpPr/>
          <p:nvPr>
            <p:ph type="body" sz="quarter" idx="1"/>
          </p:nvPr>
        </p:nvSpPr>
        <p:spPr>
          <a:prstGeom prst="rect">
            <a:avLst/>
          </a:prstGeom>
        </p:spPr>
        <p:txBody>
          <a:bodyPr/>
          <a:lstStyle/>
          <a:p>
            <a:pPr/>
            <a:r>
              <a:t>[Draw examples showing other clients, high throughput. Note still have latency of requests to master]</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4" name="Shape 664"/>
          <p:cNvSpPr/>
          <p:nvPr>
            <p:ph type="sldImg"/>
          </p:nvPr>
        </p:nvSpPr>
        <p:spPr>
          <a:prstGeom prst="rect">
            <a:avLst/>
          </a:prstGeom>
        </p:spPr>
        <p:txBody>
          <a:bodyPr/>
          <a:lstStyle/>
          <a:p>
            <a:pPr/>
          </a:p>
        </p:txBody>
      </p:sp>
      <p:sp>
        <p:nvSpPr>
          <p:cNvPr id="665" name="Shape 665"/>
          <p:cNvSpPr/>
          <p:nvPr>
            <p:ph type="body" sz="quarter" idx="1"/>
          </p:nvPr>
        </p:nvSpPr>
        <p:spPr>
          <a:prstGeom prst="rect">
            <a:avLst/>
          </a:prstGeom>
        </p:spPr>
        <p:txBody>
          <a:bodyPr/>
          <a:lstStyle/>
          <a:p>
            <a:pPr/>
            <a:r>
              <a:t>Single master server (can replicate to a backup too)</a:t>
            </a:r>
          </a:p>
          <a:p>
            <a:pPr/>
            <a:r>
              <a:t>Holds all metadata (in RAM!) - namespace, ACL, file-chunk mapping</a:t>
            </a:r>
          </a:p>
          <a:p>
            <a:pPr/>
            <a:r>
              <a:t>In charge of migrating chunks, GC’ing chunks</a:t>
            </a:r>
          </a:p>
          <a:p>
            <a:pPr/>
            <a:r>
              <a:t>Data stored in 64MB chunks each with some ID</a:t>
            </a:r>
          </a:p>
          <a:p>
            <a:pPr/>
            <a:r>
              <a:t>Compare to EXT-4’s 4KB block</a:t>
            </a:r>
          </a:p>
          <a:p>
            <a:pPr/>
            <a:r>
              <a:t>Thousands of chunk servers</a:t>
            </a:r>
          </a:p>
          <a:p>
            <a:pPr/>
            <a:r>
              <a:t>Chunks are replicated</a:t>
            </a:r>
          </a:p>
          <a:p>
            <a:pPr/>
            <a:r>
              <a:t>Chunk servers don’t cache anything in RAM, store chunks as regular files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4" name="Shape 674"/>
          <p:cNvSpPr/>
          <p:nvPr>
            <p:ph type="sldImg"/>
          </p:nvPr>
        </p:nvSpPr>
        <p:spPr>
          <a:prstGeom prst="rect">
            <a:avLst/>
          </a:prstGeom>
        </p:spPr>
        <p:txBody>
          <a:bodyPr/>
          <a:lstStyle/>
          <a:p>
            <a:pPr/>
          </a:p>
        </p:txBody>
      </p:sp>
      <p:sp>
        <p:nvSpPr>
          <p:cNvPr id="675" name="Shape 675"/>
          <p:cNvSpPr/>
          <p:nvPr>
            <p:ph type="body" sz="quarter" idx="1"/>
          </p:nvPr>
        </p:nvSpPr>
        <p:spPr>
          <a:prstGeom prst="rect">
            <a:avLst/>
          </a:prstGeom>
        </p:spPr>
        <p:txBody>
          <a:bodyPr/>
          <a:lstStyle/>
          <a:p>
            <a:pPr/>
            <a:r>
              <a:t>The answer is that it’s really not possible to say which is better generically: it depends on how much you need to scale, and what your reliability requirements really are.</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0" name="Shape 690"/>
          <p:cNvSpPr/>
          <p:nvPr>
            <p:ph type="sldImg"/>
          </p:nvPr>
        </p:nvSpPr>
        <p:spPr>
          <a:prstGeom prst="rect">
            <a:avLst/>
          </a:prstGeom>
        </p:spPr>
        <p:txBody>
          <a:bodyPr/>
          <a:lstStyle/>
          <a:p>
            <a:pPr/>
          </a:p>
        </p:txBody>
      </p:sp>
      <p:sp>
        <p:nvSpPr>
          <p:cNvPr id="691" name="Shape 691"/>
          <p:cNvSpPr/>
          <p:nvPr>
            <p:ph type="body" sz="quarter" idx="1"/>
          </p:nvPr>
        </p:nvSpPr>
        <p:spPr>
          <a:prstGeom prst="rect">
            <a:avLst/>
          </a:prstGeom>
        </p:spPr>
        <p:txBody>
          <a:bodyPr/>
          <a:lstStyle/>
          <a:p>
            <a:pPr/>
            <a:r>
              <a:t>My example: Covey.Town presence updates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Shape 180"/>
          <p:cNvSpPr/>
          <p:nvPr>
            <p:ph type="sldImg"/>
          </p:nvPr>
        </p:nvSpPr>
        <p:spPr>
          <a:prstGeom prst="rect">
            <a:avLst/>
          </a:prstGeom>
        </p:spPr>
        <p:txBody>
          <a:bodyPr/>
          <a:lstStyle/>
          <a:p>
            <a:pPr/>
          </a:p>
        </p:txBody>
      </p:sp>
      <p:sp>
        <p:nvSpPr>
          <p:cNvPr id="181" name="Shape 181"/>
          <p:cNvSpPr/>
          <p:nvPr>
            <p:ph type="body" sz="quarter" idx="1"/>
          </p:nvPr>
        </p:nvSpPr>
        <p:spPr>
          <a:prstGeom prst="rect">
            <a:avLst/>
          </a:prstGeom>
        </p:spPr>
        <p:txBody>
          <a:bodyPr/>
          <a:lstStyle/>
          <a:p>
            <a:pPr/>
            <a:r>
              <a:t> Last week we talked about software patterns in the small, which might be EQ to the kinds of architectural patterns for laying out a dining room: arrange the table to be centered to the window, put a cut-through at the center of the wall that lets you see into another space, perhaps because this room would feel cramped otherwise, etc. That was design in the small. Now, let’s think about the actual architectural patterns that make this a cohesive space. The greens, the arrangement of the buildings to have mostly southern exposures, the clustering of administrative, academic, and residential spaces. The arrangement of athletics off to the side.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Shape 194"/>
          <p:cNvSpPr/>
          <p:nvPr>
            <p:ph type="sldImg"/>
          </p:nvPr>
        </p:nvSpPr>
        <p:spPr>
          <a:prstGeom prst="rect">
            <a:avLst/>
          </a:prstGeom>
        </p:spPr>
        <p:txBody>
          <a:bodyPr/>
          <a:lstStyle/>
          <a:p>
            <a:pPr/>
          </a:p>
        </p:txBody>
      </p:sp>
      <p:sp>
        <p:nvSpPr>
          <p:cNvPr id="195" name="Shape 195"/>
          <p:cNvSpPr/>
          <p:nvPr>
            <p:ph type="body" sz="quarter" idx="1"/>
          </p:nvPr>
        </p:nvSpPr>
        <p:spPr>
          <a:prstGeom prst="rect">
            <a:avLst/>
          </a:prstGeom>
        </p:spPr>
        <p:txBody>
          <a:bodyPr/>
          <a:lstStyle/>
          <a:p>
            <a:pPr/>
            <a:r>
              <a:t>Also: #3 microkernel, #4 event-driven. We’ll see more examples of those on Thursday. Today examples are these.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Shape 204"/>
          <p:cNvSpPr/>
          <p:nvPr>
            <p:ph type="sldImg"/>
          </p:nvPr>
        </p:nvSpPr>
        <p:spPr>
          <a:prstGeom prst="rect">
            <a:avLst/>
          </a:prstGeom>
        </p:spPr>
        <p:txBody>
          <a:bodyPr/>
          <a:lstStyle/>
          <a:p>
            <a:pPr/>
          </a:p>
        </p:txBody>
      </p:sp>
      <p:sp>
        <p:nvSpPr>
          <p:cNvPr id="205" name="Shape 205"/>
          <p:cNvSpPr/>
          <p:nvPr>
            <p:ph type="body" sz="quarter" idx="1"/>
          </p:nvPr>
        </p:nvSpPr>
        <p:spPr>
          <a:prstGeom prst="rect">
            <a:avLst/>
          </a:prstGeom>
        </p:spPr>
        <p:txBody>
          <a:bodyPr/>
          <a:lstStyle/>
          <a:p>
            <a:pPr/>
            <a:r>
              <a:t>Stuff goes in, stuff goes out?</a:t>
            </a:r>
          </a:p>
          <a:p>
            <a:pPr/>
            <a:r>
              <a:t>Not a perfect abstraction, because:</a:t>
            </a:r>
          </a:p>
          <a:p>
            <a:pPr/>
            <a:r>
              <a:t>Speed of light (1 foot/nanosecond)</a:t>
            </a:r>
          </a:p>
          <a:p>
            <a:pPr/>
            <a:r>
              <a:t>Communication links exist in uncontrolled/hostile environments</a:t>
            </a:r>
          </a:p>
          <a:p>
            <a:pPr/>
            <a:r>
              <a:t>Communication links may be bandwidth limited (tough to reach even 100MB/sec)</a:t>
            </a:r>
          </a:p>
          <a:p>
            <a:pPr/>
            <a:r>
              <a:t>In contrast to a single computer, where:</a:t>
            </a:r>
          </a:p>
          <a:p>
            <a:pPr/>
            <a:r>
              <a:t>Distances are measured in mm, not feet</a:t>
            </a:r>
          </a:p>
          <a:p>
            <a:pPr/>
            <a:r>
              <a:t>Physical concerns can be addressed all at once</a:t>
            </a:r>
          </a:p>
          <a:p>
            <a:pPr/>
            <a:r>
              <a:t>Bandwidth is plentiful (easily GB/sec)</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5" name="Shape 285"/>
          <p:cNvSpPr/>
          <p:nvPr>
            <p:ph type="sldImg"/>
          </p:nvPr>
        </p:nvSpPr>
        <p:spPr>
          <a:prstGeom prst="rect">
            <a:avLst/>
          </a:prstGeom>
        </p:spPr>
        <p:txBody>
          <a:bodyPr/>
          <a:lstStyle/>
          <a:p>
            <a:pPr/>
          </a:p>
        </p:txBody>
      </p:sp>
      <p:sp>
        <p:nvSpPr>
          <p:cNvPr id="286" name="Shape 286"/>
          <p:cNvSpPr/>
          <p:nvPr>
            <p:ph type="body" sz="quarter" idx="1"/>
          </p:nvPr>
        </p:nvSpPr>
        <p:spPr>
          <a:prstGeom prst="rect">
            <a:avLst/>
          </a:prstGeom>
        </p:spPr>
        <p:txBody>
          <a:bodyPr/>
          <a:lstStyle/>
          <a:p>
            <a:pPr/>
            <a:r>
              <a:t>People actually care a LOT about the latency between NYC and Chicago, because commodities are traded in Chicago and stocks are traded in NYC</a:t>
            </a:r>
          </a:p>
          <a:p>
            <a:pPr/>
            <a:r>
              <a:t>Changes to commodities prices (e.g. ethanol) can dramatically impact price of some stocks.</a:t>
            </a:r>
          </a:p>
          <a:p>
            <a:pPr/>
            <a:r>
              <a:t>Note not really Chicago or NYC, data centers are 10-15 miles outside of city where land is cheaper. Secaucus NJ and Aurora IL</a:t>
            </a:r>
          </a:p>
          <a:p>
            <a:pPr/>
          </a:p>
          <a:p>
            <a:pPr/>
            <a:r>
              <a:t>It’s not quite as simple as 700 miles -&gt; 7.4msec</a:t>
            </a:r>
          </a:p>
          <a:p>
            <a:pPr/>
            <a:r>
              <a:t>There are streams, mountains, etc… more like 1,000 miles</a:t>
            </a:r>
          </a:p>
          <a:p>
            <a:pPr/>
            <a:r>
              <a:t>Light is refracted in a fiber optic cable is ~31% slower</a:t>
            </a:r>
          </a:p>
          <a:p>
            <a:pPr/>
            <a:r>
              <a:t>What do we do if money is no object?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Shape 293"/>
          <p:cNvSpPr/>
          <p:nvPr>
            <p:ph type="sldImg"/>
          </p:nvPr>
        </p:nvSpPr>
        <p:spPr>
          <a:prstGeom prst="rect">
            <a:avLst/>
          </a:prstGeom>
        </p:spPr>
        <p:txBody>
          <a:bodyPr/>
          <a:lstStyle/>
          <a:p>
            <a:pPr/>
          </a:p>
        </p:txBody>
      </p:sp>
      <p:sp>
        <p:nvSpPr>
          <p:cNvPr id="294" name="Shape 294"/>
          <p:cNvSpPr/>
          <p:nvPr>
            <p:ph type="body" sz="quarter" idx="1"/>
          </p:nvPr>
        </p:nvSpPr>
        <p:spPr>
          <a:prstGeom prst="rect">
            <a:avLst/>
          </a:prstGeom>
        </p:spPr>
        <p:txBody>
          <a:bodyPr/>
          <a:lstStyle/>
          <a:p>
            <a:pPr/>
            <a:r>
              <a:t>Red - original cable. Spread networks (green) came in and blew up mountains to go straight through the Allegheny range, cutting off almost 200 miles. Made obsolete just years later by the microwave businesses. Orange was microwave, blue is new microwave.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4" name="Shape 504"/>
          <p:cNvSpPr/>
          <p:nvPr>
            <p:ph type="sldImg"/>
          </p:nvPr>
        </p:nvSpPr>
        <p:spPr>
          <a:prstGeom prst="rect">
            <a:avLst/>
          </a:prstGeom>
        </p:spPr>
        <p:txBody>
          <a:bodyPr/>
          <a:lstStyle/>
          <a:p>
            <a:pPr/>
          </a:p>
        </p:txBody>
      </p:sp>
      <p:sp>
        <p:nvSpPr>
          <p:cNvPr id="505" name="Shape 505"/>
          <p:cNvSpPr/>
          <p:nvPr>
            <p:ph type="body" sz="quarter" idx="1"/>
          </p:nvPr>
        </p:nvSpPr>
        <p:spPr>
          <a:prstGeom prst="rect">
            <a:avLst/>
          </a:prstGeom>
        </p:spPr>
        <p:txBody>
          <a:bodyPr/>
          <a:lstStyle/>
          <a:p>
            <a:pPr/>
            <a:r>
              <a:t>NFS’ approach:</a:t>
            </a:r>
          </a:p>
          <a:p>
            <a:pPr/>
            <a:r>
              <a:t>Server serializes all accesses, performs them, and sends back result.</a:t>
            </a:r>
          </a:p>
          <a:p>
            <a:pPr/>
            <a:r>
              <a:t>Great:  Same behavior as if both programs were running on the same local filesystem!</a:t>
            </a:r>
          </a:p>
          <a:p>
            <a:pPr/>
          </a:p>
          <a:p>
            <a:pPr/>
            <a:r>
              <a:t>Question: How does it scale?</a:t>
            </a:r>
          </a:p>
          <a:p>
            <a:pPr/>
            <a:r>
              <a:t>Bad:  Performance can stink.  High latency to make each request to server. (Read/write KB at a time).</a:t>
            </a:r>
          </a:p>
          <a:p>
            <a:pPr/>
            <a:r>
              <a:t>Limited by server’s IO bandwidth, amount of storage you can attach</a:t>
            </a:r>
          </a:p>
          <a:p>
            <a:pPr/>
            <a:r>
              <a:t>Question: Is it reliable?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9" name="Shape 559"/>
          <p:cNvSpPr/>
          <p:nvPr>
            <p:ph type="sldImg"/>
          </p:nvPr>
        </p:nvSpPr>
        <p:spPr>
          <a:prstGeom prst="rect">
            <a:avLst/>
          </a:prstGeom>
        </p:spPr>
        <p:txBody>
          <a:bodyPr/>
          <a:lstStyle/>
          <a:p>
            <a:pPr/>
          </a:p>
        </p:txBody>
      </p:sp>
      <p:sp>
        <p:nvSpPr>
          <p:cNvPr id="560" name="Shape 560"/>
          <p:cNvSpPr/>
          <p:nvPr>
            <p:ph type="body" sz="quarter" idx="1"/>
          </p:nvPr>
        </p:nvSpPr>
        <p:spPr>
          <a:prstGeom prst="rect">
            <a:avLst/>
          </a:prstGeom>
        </p:spPr>
        <p:txBody>
          <a:bodyPr/>
          <a:lstStyle/>
          <a:p>
            <a:pPr/>
            <a:r>
              <a:t>NFS’ approach:</a:t>
            </a:r>
          </a:p>
          <a:p>
            <a:pPr/>
            <a:r>
              <a:t>Server serializes all accesses, performs them, and sends back result.</a:t>
            </a:r>
          </a:p>
          <a:p>
            <a:pPr/>
            <a:r>
              <a:t>Great:  Same behavior as if both programs were running on the same local filesystem!</a:t>
            </a:r>
          </a:p>
          <a:p>
            <a:pPr/>
            <a:r>
              <a:t>Bad:  Performance can stink.  Latency of access to remote server often much higher than to local memory</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6" name="Shape 566"/>
          <p:cNvSpPr/>
          <p:nvPr>
            <p:ph type="sldImg"/>
          </p:nvPr>
        </p:nvSpPr>
        <p:spPr>
          <a:prstGeom prst="rect">
            <a:avLst/>
          </a:prstGeom>
        </p:spPr>
        <p:txBody>
          <a:bodyPr/>
          <a:lstStyle/>
          <a:p>
            <a:pPr/>
          </a:p>
        </p:txBody>
      </p:sp>
      <p:sp>
        <p:nvSpPr>
          <p:cNvPr id="567" name="Shape 567"/>
          <p:cNvSpPr/>
          <p:nvPr>
            <p:ph type="body" sz="quarter" idx="1"/>
          </p:nvPr>
        </p:nvSpPr>
        <p:spPr>
          <a:prstGeom prst="rect">
            <a:avLst/>
          </a:prstGeom>
        </p:spPr>
        <p:txBody>
          <a:bodyPr/>
          <a:lstStyle/>
          <a:p>
            <a:pPr/>
            <a:r>
              <a:t>Motivation: OK, so NFS is reading/writing who knows, 300MByte/sec. How do I do 900MByte/sec?</a:t>
            </a:r>
          </a:p>
          <a:p>
            <a:pPr/>
            <a:r>
              <a:t>Question: What parts of the NFS picture relate to bandwidth?</a:t>
            </a:r>
            <a:br/>
            <a:r>
              <a:t>Answer: Single NFS server constrains bandwidth to single-device I/O speeds. Can’t add more servers, because then have this replication problem</a:t>
            </a:r>
          </a:p>
          <a:p>
            <a:pPr/>
            <a:r>
              <a:t>Question: How can we trade latency for bandwidth?</a:t>
            </a:r>
          </a:p>
          <a:p>
            <a:pPr/>
            <a:r>
              <a:t>Answer: What if we had one special server that knew which servers knew about which files, then split up the files? Pay extra in terms of latency (more requests), but can scale bandwidth. It’s a solution that makes tiers of servers.</a:t>
            </a:r>
          </a:p>
          <a:p>
            <a:pPr/>
            <a:r>
              <a:t>Key insight: don’t provide same abstractions as filesystem. Not a POSIX interface, throw away the regular file system client, now use our own client, focus on appending to end of files, big streaming reads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solidFill>
                  <a:srgbClr val="000000"/>
                </a:solidFill>
              </a:defRPr>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solidFill>
                  <a:srgbClr val="000000"/>
                </a:solidFill>
              </a:defRPr>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660384004_1290x1720.jpg"/>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lvl1pPr>
              <a:defRPr>
                <a:solidFill>
                  <a:srgbClr val="000000"/>
                </a:solidFill>
              </a:defRPr>
            </a:lvl1p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solidFill>
                  <a:srgbClr val="000000"/>
                </a:solidFill>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lvl1pPr>
              <a:defRPr>
                <a:solidFill>
                  <a:srgbClr val="000000"/>
                </a:solidFill>
              </a:defRPr>
            </a:lvl1p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lvl1pPr>
              <a:defRPr>
                <a:solidFill>
                  <a:srgbClr val="000000"/>
                </a:solidFill>
              </a:defRPr>
            </a:lvl1p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transition xmlns:p14="http://schemas.microsoft.com/office/powerpoint/2010/main" spd="med" advClick="1"/>
  <p:txStyles>
    <p:titleStyle>
      <a:lvl1pPr marL="0" marR="0" indent="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tif"/><Relationship Id="rId3" Type="http://schemas.openxmlformats.org/officeDocument/2006/relationships/image" Target="../media/image3.tif"/><Relationship Id="rId4" Type="http://schemas.openxmlformats.org/officeDocument/2006/relationships/image" Target="../media/image4.png"/><Relationship Id="rId5" Type="http://schemas.openxmlformats.org/officeDocument/2006/relationships/image" Target="../media/image4.tif"/><Relationship Id="rId6" Type="http://schemas.openxmlformats.org/officeDocument/2006/relationships/image" Target="../media/image5.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7.jpeg"/><Relationship Id="rId4" Type="http://schemas.openxmlformats.org/officeDocument/2006/relationships/image" Target="../media/image8.jpeg"/><Relationship Id="rId5" Type="http://schemas.openxmlformats.org/officeDocument/2006/relationships/image" Target="../media/image5.tif"/><Relationship Id="rId6" Type="http://schemas.openxmlformats.org/officeDocument/2006/relationships/image" Target="../media/image6.png"/><Relationship Id="rId7" Type="http://schemas.openxmlformats.org/officeDocument/2006/relationships/image" Target="../media/image6.tif"/><Relationship Id="rId8" Type="http://schemas.openxmlformats.org/officeDocument/2006/relationships/image" Target="../media/image7.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7.tif"/><Relationship Id="rId4" Type="http://schemas.openxmlformats.org/officeDocument/2006/relationships/hyperlink" Target="https://www.zerohedge.com/news/chicago-new-york-and-back-85-milliseconds" TargetMode="External"/></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jpeg"/></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www.the-paper-trail.org/page/cap-faq/" TargetMode="External"/></Relationships>

</file>

<file path=ppt/slides/_rels/slide2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0.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9.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creativecommons.org/licenses/by-sa/4.0/"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2.jpeg"/><Relationship Id="rId5" Type="http://schemas.openxmlformats.org/officeDocument/2006/relationships/image" Target="../media/image3.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3.jpeg"/><Relationship Id="rId4" Type="http://schemas.openxmlformats.org/officeDocument/2006/relationships/image" Target="../media/image4.jpeg"/><Relationship Id="rId5" Type="http://schemas.openxmlformats.org/officeDocument/2006/relationships/image" Target="../media/image5.jpeg"/><Relationship Id="rId6"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Jonathan Bell, John Boyland, Mitch Wand…"/>
          <p:cNvSpPr txBox="1"/>
          <p:nvPr>
            <p:ph type="body" idx="21"/>
          </p:nvPr>
        </p:nvSpPr>
        <p:spPr>
          <a:xfrm>
            <a:off x="1201340" y="11177783"/>
            <a:ext cx="21971003" cy="1319058"/>
          </a:xfrm>
          <a:prstGeom prst="rect">
            <a:avLst/>
          </a:prstGeom>
          <a:extLst>
            <a:ext uri="{C572A759-6A51-4108-AA02-DFA0A04FC94B}">
              <ma14:wrappingTextBoxFlag xmlns:ma14="http://schemas.microsoft.com/office/mac/drawingml/2011/main" val="1"/>
            </a:ext>
          </a:extLst>
        </p:spPr>
        <p:txBody>
          <a:bodyPr/>
          <a:lstStyle/>
          <a:p>
            <a:pPr>
              <a:defRPr>
                <a:solidFill>
                  <a:srgbClr val="005493"/>
                </a:solidFill>
              </a:defRPr>
            </a:pPr>
            <a:r>
              <a:t>Jonathan Bell, John Boyland, Mitch Wand</a:t>
            </a:r>
          </a:p>
          <a:p>
            <a:pPr>
              <a:defRPr>
                <a:solidFill>
                  <a:srgbClr val="005493"/>
                </a:solidFill>
              </a:defRPr>
            </a:pPr>
            <a:r>
              <a:t>Khoury College of Computer Sciences</a:t>
            </a:r>
          </a:p>
        </p:txBody>
      </p:sp>
      <p:sp>
        <p:nvSpPr>
          <p:cNvPr id="145" name="CS 4530…"/>
          <p:cNvSpPr txBox="1"/>
          <p:nvPr>
            <p:ph type="ctrTitle"/>
          </p:nvPr>
        </p:nvSpPr>
        <p:spPr>
          <a:prstGeom prst="rect">
            <a:avLst/>
          </a:prstGeom>
        </p:spPr>
        <p:txBody>
          <a:bodyPr/>
          <a:lstStyle/>
          <a:p>
            <a:pPr>
              <a:defRPr>
                <a:solidFill>
                  <a:srgbClr val="005493"/>
                </a:solidFill>
              </a:defRPr>
            </a:pPr>
            <a:r>
              <a:t>CS 4530</a:t>
            </a:r>
          </a:p>
          <a:p>
            <a:pPr>
              <a:defRPr>
                <a:solidFill>
                  <a:srgbClr val="005493"/>
                </a:solidFill>
              </a:defRPr>
            </a:pPr>
            <a:r>
              <a:t>Software Engineering</a:t>
            </a:r>
          </a:p>
        </p:txBody>
      </p:sp>
      <p:sp>
        <p:nvSpPr>
          <p:cNvPr id="146" name="Lecture 4 - Software Architecture"/>
          <p:cNvSpPr txBox="1"/>
          <p:nvPr>
            <p:ph type="subTitle" sz="quarter" idx="1"/>
          </p:nvPr>
        </p:nvSpPr>
        <p:spPr>
          <a:prstGeom prst="rect">
            <a:avLst/>
          </a:prstGeom>
        </p:spPr>
        <p:txBody>
          <a:bodyPr/>
          <a:lstStyle/>
          <a:p>
            <a:pPr/>
            <a:r>
              <a:t>Lecture 4 - Software Architecture</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Networks as Abstractions"/>
          <p:cNvSpPr txBox="1"/>
          <p:nvPr>
            <p:ph type="title"/>
          </p:nvPr>
        </p:nvSpPr>
        <p:spPr>
          <a:prstGeom prst="rect">
            <a:avLst/>
          </a:prstGeom>
        </p:spPr>
        <p:txBody>
          <a:bodyPr/>
          <a:lstStyle/>
          <a:p>
            <a:pPr/>
            <a:r>
              <a:t>Networks as Abstractions</a:t>
            </a:r>
          </a:p>
        </p:txBody>
      </p:sp>
      <p:sp>
        <p:nvSpPr>
          <p:cNvPr id="198" name="CS 3700, Summarized to a Slid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CS 3700, Summarized to a Slide</a:t>
            </a:r>
          </a:p>
        </p:txBody>
      </p:sp>
      <p:sp>
        <p:nvSpPr>
          <p:cNvPr id="199" name="A network consists of communication links. Ideally: “Stuff goes in, stuff comes out”…"/>
          <p:cNvSpPr txBox="1"/>
          <p:nvPr>
            <p:ph type="body" idx="1"/>
          </p:nvPr>
        </p:nvSpPr>
        <p:spPr>
          <a:prstGeom prst="rect">
            <a:avLst/>
          </a:prstGeom>
        </p:spPr>
        <p:txBody>
          <a:bodyPr/>
          <a:lstStyle/>
          <a:p>
            <a:pPr/>
            <a:r>
              <a:t>A network consists of communication links. Ideally: “Stuff goes in, stuff comes out”</a:t>
            </a:r>
          </a:p>
          <a:p>
            <a:pPr/>
            <a:r>
              <a:t>Networks have several “interesting” properties we will look at</a:t>
            </a:r>
          </a:p>
          <a:p>
            <a:pPr lvl="1"/>
            <a:r>
              <a:t>Latency</a:t>
            </a:r>
          </a:p>
          <a:p>
            <a:pPr lvl="1"/>
            <a:r>
              <a:t>Failure modes</a:t>
            </a:r>
          </a:p>
        </p:txBody>
      </p:sp>
      <p:grpSp>
        <p:nvGrpSpPr>
          <p:cNvPr id="202" name="Group"/>
          <p:cNvGrpSpPr/>
          <p:nvPr/>
        </p:nvGrpSpPr>
        <p:grpSpPr>
          <a:xfrm>
            <a:off x="6589911" y="10397066"/>
            <a:ext cx="11239897" cy="1785939"/>
            <a:chOff x="0" y="0"/>
            <a:chExt cx="11239895" cy="1785937"/>
          </a:xfrm>
        </p:grpSpPr>
        <p:sp>
          <p:nvSpPr>
            <p:cNvPr id="200" name="Machine 1"/>
            <p:cNvSpPr/>
            <p:nvPr/>
          </p:nvSpPr>
          <p:spPr>
            <a:xfrm>
              <a:off x="0" y="0"/>
              <a:ext cx="2220911" cy="1785938"/>
            </a:xfrm>
            <a:prstGeom prst="rect">
              <a:avLst/>
            </a:prstGeom>
            <a:solidFill>
              <a:srgbClr val="516D7C"/>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pPr/>
              <a:r>
                <a:t>Machine 1</a:t>
              </a:r>
            </a:p>
          </p:txBody>
        </p:sp>
        <p:sp>
          <p:nvSpPr>
            <p:cNvPr id="201" name="Machine 2"/>
            <p:cNvSpPr/>
            <p:nvPr/>
          </p:nvSpPr>
          <p:spPr>
            <a:xfrm>
              <a:off x="9018984" y="0"/>
              <a:ext cx="2220912" cy="1785938"/>
            </a:xfrm>
            <a:prstGeom prst="rect">
              <a:avLst/>
            </a:prstGeom>
            <a:solidFill>
              <a:srgbClr val="516D7C"/>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pPr/>
              <a:r>
                <a:t>Machine 2</a:t>
              </a:r>
            </a:p>
          </p:txBody>
        </p:sp>
      </p:grpSp>
      <p:sp>
        <p:nvSpPr>
          <p:cNvPr id="203" name="Double Arrow"/>
          <p:cNvSpPr/>
          <p:nvPr/>
        </p:nvSpPr>
        <p:spPr>
          <a:xfrm>
            <a:off x="8785359" y="10828063"/>
            <a:ext cx="6813282" cy="923945"/>
          </a:xfrm>
          <a:prstGeom prst="leftRightArrow">
            <a:avLst>
              <a:gd name="adj1" fmla="val 32000"/>
              <a:gd name="adj2" fmla="val 85050"/>
            </a:avLst>
          </a:prstGeom>
          <a:solidFill>
            <a:srgbClr val="96CBB9"/>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207" name="Designing for Performance Metrics"/>
          <p:cNvSpPr txBox="1"/>
          <p:nvPr>
            <p:ph type="title"/>
          </p:nvPr>
        </p:nvSpPr>
        <p:spPr>
          <a:prstGeom prst="rect">
            <a:avLst/>
          </a:prstGeom>
        </p:spPr>
        <p:txBody>
          <a:bodyPr/>
          <a:lstStyle/>
          <a:p>
            <a:pPr/>
            <a:r>
              <a:t>Designing for Performance Metrics</a:t>
            </a:r>
          </a:p>
        </p:txBody>
      </p:sp>
      <p:sp>
        <p:nvSpPr>
          <p:cNvPr id="208" name="Slide Subtitle"/>
          <p:cNvSpPr txBox="1"/>
          <p:nvPr>
            <p:ph type="body" idx="21"/>
          </p:nvPr>
        </p:nvSpPr>
        <p:spPr>
          <a:prstGeom prst="rect">
            <a:avLst/>
          </a:prstGeom>
        </p:spPr>
        <p:txBody>
          <a:bodyPr/>
          <a:lstStyle/>
          <a:p>
            <a:pPr/>
          </a:p>
        </p:txBody>
      </p:sp>
      <p:sp>
        <p:nvSpPr>
          <p:cNvPr id="209" name="What factors can impact performance?…"/>
          <p:cNvSpPr txBox="1"/>
          <p:nvPr>
            <p:ph type="body" idx="1"/>
          </p:nvPr>
        </p:nvSpPr>
        <p:spPr>
          <a:prstGeom prst="rect">
            <a:avLst/>
          </a:prstGeom>
        </p:spPr>
        <p:txBody>
          <a:bodyPr/>
          <a:lstStyle/>
          <a:p>
            <a:pPr/>
            <a:r>
              <a:t>What factors can impact performance?</a:t>
            </a:r>
          </a:p>
          <a:p>
            <a:pPr lvl="1" marL="1202266" indent="-592666"/>
            <a:r>
              <a:t>Limits imposed by physics</a:t>
            </a:r>
          </a:p>
          <a:p>
            <a:pPr lvl="1" marL="1202266" indent="-592666"/>
            <a:r>
              <a:t>Limits imposed by technology</a:t>
            </a:r>
          </a:p>
          <a:p>
            <a:pPr lvl="1" marL="1202266" indent="-592666"/>
            <a:r>
              <a:t>Limits imposed by economics</a:t>
            </a:r>
          </a:p>
          <a:p>
            <a:pPr marL="592666" indent="-592666"/>
            <a:r>
              <a:t>These limits can force us to make tradeoffs</a:t>
            </a:r>
          </a:p>
          <a:p>
            <a:pPr lvl="1" marL="1202266" indent="-592666"/>
            <a:r>
              <a:t>Smaller chips are faster, but harder to dissipate heat</a:t>
            </a:r>
          </a:p>
          <a:p>
            <a:pPr lvl="1" marL="1202266" indent="-592666"/>
            <a:r>
              <a:t>Need to serve X clients, can only spend Y on CPUs</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Designing for Performance: Metrics"/>
          <p:cNvSpPr txBox="1"/>
          <p:nvPr>
            <p:ph type="title"/>
          </p:nvPr>
        </p:nvSpPr>
        <p:spPr>
          <a:prstGeom prst="rect">
            <a:avLst/>
          </a:prstGeom>
        </p:spPr>
        <p:txBody>
          <a:bodyPr/>
          <a:lstStyle/>
          <a:p>
            <a:pPr/>
            <a:r>
              <a:t>Designing for Performance: Metrics</a:t>
            </a:r>
          </a:p>
        </p:txBody>
      </p:sp>
      <p:sp>
        <p:nvSpPr>
          <p:cNvPr id="212" name="Latency in a pipeline architectur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Latency in a pipeline architecture</a:t>
            </a:r>
          </a:p>
        </p:txBody>
      </p:sp>
      <p:sp>
        <p:nvSpPr>
          <p:cNvPr id="213" name="Time between client sending request and receiving response…"/>
          <p:cNvSpPr txBox="1"/>
          <p:nvPr>
            <p:ph type="body" sz="half" idx="1"/>
          </p:nvPr>
        </p:nvSpPr>
        <p:spPr>
          <a:xfrm>
            <a:off x="1206500" y="4035962"/>
            <a:ext cx="21971000" cy="5880570"/>
          </a:xfrm>
          <a:prstGeom prst="rect">
            <a:avLst/>
          </a:prstGeom>
        </p:spPr>
        <p:txBody>
          <a:bodyPr/>
          <a:lstStyle/>
          <a:p>
            <a:pPr marL="512063" indent="-512063" defTabSz="2048204">
              <a:spcBef>
                <a:spcPts val="3700"/>
              </a:spcBef>
              <a:defRPr sz="4032"/>
            </a:pPr>
            <a:r>
              <a:t>Time between client sending request and receiving response</a:t>
            </a:r>
          </a:p>
          <a:p>
            <a:pPr marL="512063" indent="-512063" defTabSz="2048204">
              <a:spcBef>
                <a:spcPts val="3700"/>
              </a:spcBef>
              <a:defRPr sz="4032"/>
            </a:pPr>
            <a:r>
              <a:t>What contributes to latency?</a:t>
            </a:r>
          </a:p>
          <a:p>
            <a:pPr lvl="1" marL="1024127" indent="-512063" defTabSz="2048204">
              <a:spcBef>
                <a:spcPts val="3700"/>
              </a:spcBef>
              <a:defRPr sz="4032"/>
            </a:pPr>
            <a:r>
              <a:t>Latency sending the message</a:t>
            </a:r>
          </a:p>
          <a:p>
            <a:pPr lvl="1" marL="1024127" indent="-512063" defTabSz="2048204">
              <a:spcBef>
                <a:spcPts val="3700"/>
              </a:spcBef>
              <a:defRPr sz="4032"/>
            </a:pPr>
            <a:r>
              <a:t>Latency processing the message</a:t>
            </a:r>
          </a:p>
          <a:p>
            <a:pPr lvl="1" marL="1024127" indent="-512063" defTabSz="2048204">
              <a:spcBef>
                <a:spcPts val="3700"/>
              </a:spcBef>
              <a:defRPr sz="4032"/>
            </a:pPr>
            <a:r>
              <a:t>Latency sending the response</a:t>
            </a:r>
          </a:p>
          <a:p>
            <a:pPr marL="512063" indent="-512063" defTabSz="2048204">
              <a:spcBef>
                <a:spcPts val="3700"/>
              </a:spcBef>
              <a:defRPr sz="4032"/>
            </a:pPr>
            <a:r>
              <a:t>Adding pipelined components -&gt; latency is cumulative</a:t>
            </a:r>
          </a:p>
        </p:txBody>
      </p:sp>
      <p:sp>
        <p:nvSpPr>
          <p:cNvPr id="214" name="Camera"/>
          <p:cNvSpPr/>
          <p:nvPr/>
        </p:nvSpPr>
        <p:spPr>
          <a:xfrm>
            <a:off x="8653236" y="10237827"/>
            <a:ext cx="1785938" cy="1785939"/>
          </a:xfrm>
          <a:prstGeom prst="rect">
            <a:avLst/>
          </a:prstGeom>
          <a:solidFill>
            <a:srgbClr val="566D7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FFFFFF"/>
                </a:solidFill>
                <a:latin typeface="Helvetica Neue Medium"/>
                <a:ea typeface="Helvetica Neue Medium"/>
                <a:cs typeface="Helvetica Neue Medium"/>
                <a:sym typeface="Helvetica Neue Medium"/>
              </a:defRPr>
            </a:lvl1pPr>
          </a:lstStyle>
          <a:p>
            <a:pPr/>
            <a:r>
              <a:t>Camera</a:t>
            </a:r>
          </a:p>
        </p:txBody>
      </p:sp>
      <p:sp>
        <p:nvSpPr>
          <p:cNvPr id="215" name="Image Service"/>
          <p:cNvSpPr/>
          <p:nvPr/>
        </p:nvSpPr>
        <p:spPr>
          <a:xfrm>
            <a:off x="13448594" y="10237827"/>
            <a:ext cx="3877213" cy="1492140"/>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Image Service</a:t>
            </a:r>
          </a:p>
        </p:txBody>
      </p:sp>
      <p:sp>
        <p:nvSpPr>
          <p:cNvPr id="216" name="Line"/>
          <p:cNvSpPr/>
          <p:nvPr/>
        </p:nvSpPr>
        <p:spPr>
          <a:xfrm>
            <a:off x="10458332" y="11130796"/>
            <a:ext cx="3005657"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17" name="Sends images"/>
          <p:cNvSpPr txBox="1"/>
          <p:nvPr/>
        </p:nvSpPr>
        <p:spPr>
          <a:xfrm>
            <a:off x="10578824" y="10434644"/>
            <a:ext cx="2730120"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000000"/>
                </a:solidFill>
              </a:defRPr>
            </a:lvl1pPr>
          </a:lstStyle>
          <a:p>
            <a:pPr/>
            <a:r>
              <a:t>Sends images</a:t>
            </a:r>
          </a:p>
        </p:txBody>
      </p:sp>
      <p:sp>
        <p:nvSpPr>
          <p:cNvPr id="218" name="Processes images"/>
          <p:cNvSpPr txBox="1"/>
          <p:nvPr/>
        </p:nvSpPr>
        <p:spPr>
          <a:xfrm>
            <a:off x="12024432" y="12324791"/>
            <a:ext cx="3467329"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000000"/>
                </a:solidFill>
              </a:defRPr>
            </a:lvl1pPr>
          </a:lstStyle>
          <a:p>
            <a:pPr/>
            <a:r>
              <a:t>Processes images</a:t>
            </a:r>
          </a:p>
        </p:txBody>
      </p:sp>
      <p:sp>
        <p:nvSpPr>
          <p:cNvPr id="219" name="Phase 1"/>
          <p:cNvSpPr/>
          <p:nvPr/>
        </p:nvSpPr>
        <p:spPr>
          <a:xfrm>
            <a:off x="13521135" y="10823947"/>
            <a:ext cx="1640856" cy="648797"/>
          </a:xfrm>
          <a:prstGeom prst="rect">
            <a:avLst/>
          </a:prstGeom>
          <a:solidFill>
            <a:srgbClr val="597AC2"/>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FFFFFF"/>
                </a:solidFill>
                <a:latin typeface="Helvetica Neue Medium"/>
                <a:ea typeface="Helvetica Neue Medium"/>
                <a:cs typeface="Helvetica Neue Medium"/>
                <a:sym typeface="Helvetica Neue Medium"/>
              </a:defRPr>
            </a:lvl1pPr>
          </a:lstStyle>
          <a:p>
            <a:pPr/>
            <a:r>
              <a:t>Phase 1</a:t>
            </a:r>
          </a:p>
        </p:txBody>
      </p:sp>
      <p:sp>
        <p:nvSpPr>
          <p:cNvPr id="220" name="Phase 2"/>
          <p:cNvSpPr/>
          <p:nvPr/>
        </p:nvSpPr>
        <p:spPr>
          <a:xfrm>
            <a:off x="15486594" y="10823947"/>
            <a:ext cx="1640855" cy="648797"/>
          </a:xfrm>
          <a:prstGeom prst="rect">
            <a:avLst/>
          </a:prstGeom>
          <a:solidFill>
            <a:srgbClr val="597AC2"/>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FFFFFF"/>
                </a:solidFill>
                <a:latin typeface="Helvetica Neue Medium"/>
                <a:ea typeface="Helvetica Neue Medium"/>
                <a:cs typeface="Helvetica Neue Medium"/>
                <a:sym typeface="Helvetica Neue Medium"/>
              </a:defRPr>
            </a:lvl1pPr>
          </a:lstStyle>
          <a:p>
            <a:pPr/>
            <a:r>
              <a:t>Phase 2</a:t>
            </a:r>
          </a:p>
        </p:txBody>
      </p:sp>
      <p:cxnSp>
        <p:nvCxnSpPr>
          <p:cNvPr id="221" name="Connection Line"/>
          <p:cNvCxnSpPr>
            <a:stCxn id="214" idx="0"/>
            <a:endCxn id="220" idx="0"/>
          </p:cNvCxnSpPr>
          <p:nvPr/>
        </p:nvCxnSpPr>
        <p:spPr>
          <a:xfrm>
            <a:off x="9546204" y="11130796"/>
            <a:ext cx="6760818" cy="17550"/>
          </a:xfrm>
          <a:prstGeom prst="straightConnector1">
            <a:avLst/>
          </a:prstGeom>
          <a:ln w="25400">
            <a:solidFill>
              <a:srgbClr val="000000"/>
            </a:solidFill>
            <a:miter lim="400000"/>
            <a:headEnd type="triangle"/>
          </a:ln>
        </p:spPr>
      </p:cxnSp>
      <p:grpSp>
        <p:nvGrpSpPr>
          <p:cNvPr id="226" name="Group"/>
          <p:cNvGrpSpPr/>
          <p:nvPr/>
        </p:nvGrpSpPr>
        <p:grpSpPr>
          <a:xfrm>
            <a:off x="11980155" y="11148345"/>
            <a:ext cx="6909663" cy="2293924"/>
            <a:chOff x="518325" y="307047"/>
            <a:chExt cx="6909662" cy="2293922"/>
          </a:xfrm>
        </p:grpSpPr>
        <p:sp>
          <p:nvSpPr>
            <p:cNvPr id="222" name="10ns"/>
            <p:cNvSpPr/>
            <p:nvPr/>
          </p:nvSpPr>
          <p:spPr>
            <a:xfrm>
              <a:off x="518325" y="46188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3200">
                  <a:solidFill>
                    <a:srgbClr val="000000"/>
                  </a:solidFill>
                </a:defRPr>
              </a:lvl1pPr>
            </a:lstStyle>
            <a:p>
              <a:pPr/>
              <a:r>
                <a:t>10ns</a:t>
              </a:r>
            </a:p>
          </p:txBody>
        </p:sp>
        <p:sp>
          <p:nvSpPr>
            <p:cNvPr id="223" name="5ns"/>
            <p:cNvSpPr/>
            <p:nvPr/>
          </p:nvSpPr>
          <p:spPr>
            <a:xfrm>
              <a:off x="2879732" y="81953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3200">
                  <a:solidFill>
                    <a:srgbClr val="000000"/>
                  </a:solidFill>
                </a:defRPr>
              </a:lvl1pPr>
            </a:lstStyle>
            <a:p>
              <a:pPr/>
              <a:r>
                <a:t>5ns</a:t>
              </a:r>
            </a:p>
          </p:txBody>
        </p:sp>
        <p:sp>
          <p:nvSpPr>
            <p:cNvPr id="224" name="5ns"/>
            <p:cNvSpPr/>
            <p:nvPr/>
          </p:nvSpPr>
          <p:spPr>
            <a:xfrm>
              <a:off x="6157987" y="307047"/>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3200">
                  <a:solidFill>
                    <a:srgbClr val="000000"/>
                  </a:solidFill>
                </a:defRPr>
              </a:lvl1pPr>
            </a:lstStyle>
            <a:p>
              <a:pPr/>
              <a:r>
                <a:t>5ns</a:t>
              </a:r>
            </a:p>
          </p:txBody>
        </p:sp>
        <p:sp>
          <p:nvSpPr>
            <p:cNvPr id="225" name="10ns"/>
            <p:cNvSpPr/>
            <p:nvPr/>
          </p:nvSpPr>
          <p:spPr>
            <a:xfrm>
              <a:off x="715619" y="1330970"/>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3200">
                  <a:solidFill>
                    <a:srgbClr val="000000"/>
                  </a:solidFill>
                </a:defRPr>
              </a:lvl1pPr>
            </a:lstStyle>
            <a:p>
              <a:pPr/>
              <a:r>
                <a:t>10ns</a:t>
              </a:r>
            </a:p>
          </p:txBody>
        </p:sp>
      </p:grpSp>
      <p:sp>
        <p:nvSpPr>
          <p:cNvPr id="227" name="Total latency: 30ns"/>
          <p:cNvSpPr txBox="1"/>
          <p:nvPr/>
        </p:nvSpPr>
        <p:spPr>
          <a:xfrm>
            <a:off x="16646220" y="12051263"/>
            <a:ext cx="3737992"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Total latency: 30ns</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13">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21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21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21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1" fill="hold">
                                  <p:stCondLst>
                                    <p:cond delay="0"/>
                                  </p:stCondLst>
                                  <p:iterate type="el" backwards="0">
                                    <p:tmAbs val="0"/>
                                  </p:iterate>
                                  <p:childTnLst>
                                    <p:set>
                                      <p:cBhvr>
                                        <p:cTn id="20" fill="hold"/>
                                        <p:tgtEl>
                                          <p:spTgt spid="21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Class="entr" nodeType="clickEffect" presetSubtype="0" presetID="1" grpId="1" fill="hold">
                                  <p:stCondLst>
                                    <p:cond delay="0"/>
                                  </p:stCondLst>
                                  <p:iterate type="el" backwards="0">
                                    <p:tmAbs val="0"/>
                                  </p:iterate>
                                  <p:childTnLst>
                                    <p:set>
                                      <p:cBhvr>
                                        <p:cTn id="24" fill="hold"/>
                                        <p:tgtEl>
                                          <p:spTgt spid="21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Class="entr" nodeType="clickEffect" presetSubtype="0" presetID="1" grpId="1" fill="hold">
                                  <p:stCondLst>
                                    <p:cond delay="0"/>
                                  </p:stCondLst>
                                  <p:iterate type="el" backwards="0">
                                    <p:tmAbs val="0"/>
                                  </p:iterate>
                                  <p:childTnLst>
                                    <p:set>
                                      <p:cBhvr>
                                        <p:cTn id="28" fill="hold"/>
                                        <p:tgtEl>
                                          <p:spTgt spid="21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Class="entr" nodeType="clickEffect" presetSubtype="0" presetID="1" grpId="2" fill="hold">
                                  <p:stCondLst>
                                    <p:cond delay="0"/>
                                  </p:stCondLst>
                                  <p:iterate type="el" backwards="0">
                                    <p:tmAbs val="0"/>
                                  </p:iterate>
                                  <p:childTnLst>
                                    <p:set>
                                      <p:cBhvr>
                                        <p:cTn id="32" fill="hold"/>
                                        <p:tgtEl>
                                          <p:spTgt spid="22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Class="entr" nodeType="clickEffect" presetSubtype="0" presetID="1" grpId="3" fill="hold">
                                  <p:stCondLst>
                                    <p:cond delay="0"/>
                                  </p:stCondLst>
                                  <p:iterate type="el" backwards="0">
                                    <p:tmAbs val="0"/>
                                  </p:iterate>
                                  <p:childTnLst>
                                    <p:set>
                                      <p:cBhvr>
                                        <p:cTn id="36" fill="hold"/>
                                        <p:tgtEl>
                                          <p:spTgt spid="22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27" grpId="3"/>
      <p:bldP build="whole" bldLvl="1" animBg="1" rev="0" advAuto="0" spid="226" grpId="2"/>
      <p:bldP build="p" bldLvl="5" animBg="1" rev="0" advAuto="0" spid="213" grpId="1"/>
    </p:bld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Designing for Performance: Metrics"/>
          <p:cNvSpPr txBox="1"/>
          <p:nvPr>
            <p:ph type="title"/>
          </p:nvPr>
        </p:nvSpPr>
        <p:spPr>
          <a:prstGeom prst="rect">
            <a:avLst/>
          </a:prstGeom>
        </p:spPr>
        <p:txBody>
          <a:bodyPr/>
          <a:lstStyle/>
          <a:p>
            <a:pPr/>
            <a:r>
              <a:t>Designing for Performance: Metrics</a:t>
            </a:r>
          </a:p>
        </p:txBody>
      </p:sp>
      <p:sp>
        <p:nvSpPr>
          <p:cNvPr id="230" name="Throughput in a pipeline architectur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Throughput in a pipeline architecture</a:t>
            </a:r>
          </a:p>
        </p:txBody>
      </p:sp>
      <p:sp>
        <p:nvSpPr>
          <p:cNvPr id="231" name="Measure of the rate of useful work done for a given workload…"/>
          <p:cNvSpPr txBox="1"/>
          <p:nvPr>
            <p:ph type="body" idx="1"/>
          </p:nvPr>
        </p:nvSpPr>
        <p:spPr>
          <a:prstGeom prst="rect">
            <a:avLst/>
          </a:prstGeom>
        </p:spPr>
        <p:txBody>
          <a:bodyPr/>
          <a:lstStyle/>
          <a:p>
            <a:pPr/>
            <a:r>
              <a:t>Measure of the rate of useful work done for a given workload</a:t>
            </a:r>
          </a:p>
          <a:p>
            <a:pPr/>
            <a:r>
              <a:t>Example:</a:t>
            </a:r>
          </a:p>
          <a:p>
            <a:pPr lvl="1" marL="1202266" indent="-592666"/>
            <a:r>
              <a:t>Throughput is camera frames processed/second</a:t>
            </a:r>
          </a:p>
          <a:p>
            <a:pPr marL="592666" indent="-592666"/>
            <a:r>
              <a:t>When adding multiple pipelined components -&gt; throughput is the minimum value</a:t>
            </a:r>
          </a:p>
        </p:txBody>
      </p:sp>
      <p:sp>
        <p:nvSpPr>
          <p:cNvPr id="232" name="Camera"/>
          <p:cNvSpPr/>
          <p:nvPr/>
        </p:nvSpPr>
        <p:spPr>
          <a:xfrm>
            <a:off x="8069770" y="10073728"/>
            <a:ext cx="1785939" cy="1785939"/>
          </a:xfrm>
          <a:prstGeom prst="rect">
            <a:avLst/>
          </a:prstGeom>
          <a:solidFill>
            <a:srgbClr val="566D7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FFFFFF"/>
                </a:solidFill>
                <a:latin typeface="Helvetica Neue Medium"/>
                <a:ea typeface="Helvetica Neue Medium"/>
                <a:cs typeface="Helvetica Neue Medium"/>
                <a:sym typeface="Helvetica Neue Medium"/>
              </a:defRPr>
            </a:lvl1pPr>
          </a:lstStyle>
          <a:p>
            <a:pPr/>
            <a:r>
              <a:t>Camera</a:t>
            </a:r>
          </a:p>
        </p:txBody>
      </p:sp>
      <p:sp>
        <p:nvSpPr>
          <p:cNvPr id="233" name="Image Service"/>
          <p:cNvSpPr/>
          <p:nvPr/>
        </p:nvSpPr>
        <p:spPr>
          <a:xfrm>
            <a:off x="12865128" y="10073728"/>
            <a:ext cx="3877213" cy="1492140"/>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Image Service</a:t>
            </a:r>
          </a:p>
        </p:txBody>
      </p:sp>
      <p:sp>
        <p:nvSpPr>
          <p:cNvPr id="234" name="Line"/>
          <p:cNvSpPr/>
          <p:nvPr/>
        </p:nvSpPr>
        <p:spPr>
          <a:xfrm>
            <a:off x="9874867" y="10966697"/>
            <a:ext cx="3005657"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35" name="Sends images"/>
          <p:cNvSpPr txBox="1"/>
          <p:nvPr/>
        </p:nvSpPr>
        <p:spPr>
          <a:xfrm>
            <a:off x="9995358" y="10270545"/>
            <a:ext cx="2730120"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000000"/>
                </a:solidFill>
              </a:defRPr>
            </a:lvl1pPr>
          </a:lstStyle>
          <a:p>
            <a:pPr/>
            <a:r>
              <a:t>Sends images</a:t>
            </a:r>
          </a:p>
        </p:txBody>
      </p:sp>
      <p:sp>
        <p:nvSpPr>
          <p:cNvPr id="236" name="Processes images"/>
          <p:cNvSpPr txBox="1"/>
          <p:nvPr/>
        </p:nvSpPr>
        <p:spPr>
          <a:xfrm>
            <a:off x="11440967" y="12160692"/>
            <a:ext cx="3467329"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000000"/>
                </a:solidFill>
              </a:defRPr>
            </a:lvl1pPr>
          </a:lstStyle>
          <a:p>
            <a:pPr/>
            <a:r>
              <a:t>Processes images</a:t>
            </a:r>
          </a:p>
        </p:txBody>
      </p:sp>
      <p:sp>
        <p:nvSpPr>
          <p:cNvPr id="237" name="Phase 1"/>
          <p:cNvSpPr/>
          <p:nvPr/>
        </p:nvSpPr>
        <p:spPr>
          <a:xfrm>
            <a:off x="12937669" y="10659848"/>
            <a:ext cx="1640856" cy="648796"/>
          </a:xfrm>
          <a:prstGeom prst="rect">
            <a:avLst/>
          </a:prstGeom>
          <a:solidFill>
            <a:srgbClr val="597AC2"/>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FFFFFF"/>
                </a:solidFill>
                <a:latin typeface="Helvetica Neue Medium"/>
                <a:ea typeface="Helvetica Neue Medium"/>
                <a:cs typeface="Helvetica Neue Medium"/>
                <a:sym typeface="Helvetica Neue Medium"/>
              </a:defRPr>
            </a:lvl1pPr>
          </a:lstStyle>
          <a:p>
            <a:pPr/>
            <a:r>
              <a:t>Phase 1</a:t>
            </a:r>
          </a:p>
        </p:txBody>
      </p:sp>
      <p:sp>
        <p:nvSpPr>
          <p:cNvPr id="238" name="Phase 2"/>
          <p:cNvSpPr/>
          <p:nvPr/>
        </p:nvSpPr>
        <p:spPr>
          <a:xfrm>
            <a:off x="14903127" y="10659848"/>
            <a:ext cx="1640856" cy="648796"/>
          </a:xfrm>
          <a:prstGeom prst="rect">
            <a:avLst/>
          </a:prstGeom>
          <a:solidFill>
            <a:srgbClr val="597AC2"/>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FFFFFF"/>
                </a:solidFill>
                <a:latin typeface="Helvetica Neue Medium"/>
                <a:ea typeface="Helvetica Neue Medium"/>
                <a:cs typeface="Helvetica Neue Medium"/>
                <a:sym typeface="Helvetica Neue Medium"/>
              </a:defRPr>
            </a:lvl1pPr>
          </a:lstStyle>
          <a:p>
            <a:pPr/>
            <a:r>
              <a:t>Phase 2</a:t>
            </a:r>
          </a:p>
        </p:txBody>
      </p:sp>
      <p:cxnSp>
        <p:nvCxnSpPr>
          <p:cNvPr id="239" name="Connection Line"/>
          <p:cNvCxnSpPr>
            <a:stCxn id="232" idx="0"/>
            <a:endCxn id="238" idx="0"/>
          </p:cNvCxnSpPr>
          <p:nvPr/>
        </p:nvCxnSpPr>
        <p:spPr>
          <a:xfrm>
            <a:off x="8962739" y="10966697"/>
            <a:ext cx="6760816" cy="17550"/>
          </a:xfrm>
          <a:prstGeom prst="straightConnector1">
            <a:avLst/>
          </a:prstGeom>
          <a:ln w="25400">
            <a:solidFill>
              <a:srgbClr val="000000"/>
            </a:solidFill>
            <a:miter lim="400000"/>
            <a:headEnd type="triangle"/>
          </a:ln>
        </p:spPr>
      </p:cxnSp>
      <p:grpSp>
        <p:nvGrpSpPr>
          <p:cNvPr id="245" name="Group"/>
          <p:cNvGrpSpPr/>
          <p:nvPr/>
        </p:nvGrpSpPr>
        <p:grpSpPr>
          <a:xfrm>
            <a:off x="11360419" y="10011333"/>
            <a:ext cx="9107882" cy="3281996"/>
            <a:chOff x="887133" y="313193"/>
            <a:chExt cx="9107881" cy="3281995"/>
          </a:xfrm>
        </p:grpSpPr>
        <p:sp>
          <p:nvSpPr>
            <p:cNvPr id="240" name="10fps"/>
            <p:cNvSpPr/>
            <p:nvPr/>
          </p:nvSpPr>
          <p:spPr>
            <a:xfrm>
              <a:off x="3284812" y="1775596"/>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b="1" sz="3200">
                  <a:solidFill>
                    <a:srgbClr val="000000"/>
                  </a:solidFill>
                </a:defRPr>
              </a:lvl1pPr>
            </a:lstStyle>
            <a:p>
              <a:pPr/>
              <a:r>
                <a:t>10fps</a:t>
              </a:r>
            </a:p>
          </p:txBody>
        </p:sp>
        <p:sp>
          <p:nvSpPr>
            <p:cNvPr id="241" name="29fps"/>
            <p:cNvSpPr/>
            <p:nvPr/>
          </p:nvSpPr>
          <p:spPr>
            <a:xfrm>
              <a:off x="5724334" y="1775596"/>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b="1" sz="3200">
                  <a:solidFill>
                    <a:srgbClr val="000000"/>
                  </a:solidFill>
                </a:defRPr>
              </a:lvl1pPr>
            </a:lstStyle>
            <a:p>
              <a:pPr/>
              <a:r>
                <a:t>29fps</a:t>
              </a:r>
            </a:p>
          </p:txBody>
        </p:sp>
        <p:sp>
          <p:nvSpPr>
            <p:cNvPr id="242" name="1000 fps"/>
            <p:cNvSpPr/>
            <p:nvPr/>
          </p:nvSpPr>
          <p:spPr>
            <a:xfrm>
              <a:off x="887133" y="313193"/>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b="1" sz="3200">
                  <a:solidFill>
                    <a:srgbClr val="000000"/>
                  </a:solidFill>
                </a:defRPr>
              </a:lvl1pPr>
            </a:lstStyle>
            <a:p>
              <a:pPr/>
              <a:r>
                <a:t>1000 fps</a:t>
              </a:r>
            </a:p>
          </p:txBody>
        </p:sp>
        <p:sp>
          <p:nvSpPr>
            <p:cNvPr id="243" name="1000 fps"/>
            <p:cNvSpPr/>
            <p:nvPr/>
          </p:nvSpPr>
          <p:spPr>
            <a:xfrm>
              <a:off x="887133" y="232518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b="1" sz="3200">
                  <a:solidFill>
                    <a:srgbClr val="000000"/>
                  </a:solidFill>
                </a:defRPr>
              </a:lvl1pPr>
            </a:lstStyle>
            <a:p>
              <a:pPr/>
              <a:r>
                <a:t>1000 fps</a:t>
              </a:r>
            </a:p>
          </p:txBody>
        </p:sp>
        <p:sp>
          <p:nvSpPr>
            <p:cNvPr id="244" name="Total throughput: 10fps"/>
            <p:cNvSpPr/>
            <p:nvPr/>
          </p:nvSpPr>
          <p:spPr>
            <a:xfrm>
              <a:off x="6753704" y="1111719"/>
              <a:ext cx="3241311"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spAutoFit/>
            </a:bodyPr>
            <a:lstStyle>
              <a:lvl1pPr defTabSz="821531">
                <a:defRPr b="1" sz="3200">
                  <a:solidFill>
                    <a:srgbClr val="000000"/>
                  </a:solidFill>
                </a:defRPr>
              </a:lvl1pPr>
            </a:lstStyle>
            <a:p>
              <a:pPr/>
              <a:r>
                <a:t>Total throughput: 10fps</a:t>
              </a:r>
            </a:p>
          </p:txBody>
        </p:sp>
      </p:gr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Designing for Performance: Metrics"/>
          <p:cNvSpPr txBox="1"/>
          <p:nvPr>
            <p:ph type="title"/>
          </p:nvPr>
        </p:nvSpPr>
        <p:spPr>
          <a:prstGeom prst="rect">
            <a:avLst/>
          </a:prstGeom>
        </p:spPr>
        <p:txBody>
          <a:bodyPr/>
          <a:lstStyle/>
          <a:p>
            <a:pPr/>
            <a:r>
              <a:t>Designing for Performance: Metrics</a:t>
            </a:r>
          </a:p>
        </p:txBody>
      </p:sp>
      <p:sp>
        <p:nvSpPr>
          <p:cNvPr id="248" name="Latency (In general)"/>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Latency (In general)</a:t>
            </a:r>
          </a:p>
        </p:txBody>
      </p:sp>
      <p:sp>
        <p:nvSpPr>
          <p:cNvPr id="249" name="Often more challenging to improve than increasing throughput…"/>
          <p:cNvSpPr txBox="1"/>
          <p:nvPr>
            <p:ph type="body" idx="1"/>
          </p:nvPr>
        </p:nvSpPr>
        <p:spPr>
          <a:prstGeom prst="rect">
            <a:avLst/>
          </a:prstGeom>
        </p:spPr>
        <p:txBody>
          <a:bodyPr/>
          <a:lstStyle/>
          <a:p>
            <a:pPr/>
            <a:r>
              <a:t>Often more challenging to improve than increasing throughput</a:t>
            </a:r>
          </a:p>
          <a:p>
            <a:pPr lvl="1" marL="1202266" indent="-592666"/>
            <a:r>
              <a:t>Examples:</a:t>
            </a:r>
          </a:p>
          <a:p>
            <a:pPr lvl="2" marL="1811866" indent="-592666"/>
            <a:r>
              <a:t>Physical - Speed of light (network transmissions over long distances)</a:t>
            </a:r>
          </a:p>
          <a:p>
            <a:pPr lvl="2" marL="1811866" indent="-592666"/>
            <a:r>
              <a:t>Algorithmic - Looking up an item in a hash table is limited by hash function</a:t>
            </a:r>
          </a:p>
          <a:p>
            <a:pPr lvl="2" marL="1811866" indent="-592666"/>
            <a:r>
              <a:t>Economic - Adding more RAM gets expensive</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Designing for Performance: Case Study"/>
          <p:cNvSpPr txBox="1"/>
          <p:nvPr>
            <p:ph type="title"/>
          </p:nvPr>
        </p:nvSpPr>
        <p:spPr>
          <a:prstGeom prst="rect">
            <a:avLst/>
          </a:prstGeom>
        </p:spPr>
        <p:txBody>
          <a:bodyPr/>
          <a:lstStyle/>
          <a:p>
            <a:pPr/>
            <a:r>
              <a:t>Designing for Performance: Case Study</a:t>
            </a:r>
          </a:p>
        </p:txBody>
      </p:sp>
      <p:sp>
        <p:nvSpPr>
          <p:cNvPr id="252" name="Stock Trading"/>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Stock Trading</a:t>
            </a:r>
          </a:p>
        </p:txBody>
      </p:sp>
      <p:sp>
        <p:nvSpPr>
          <p:cNvPr id="253" name="Buy low/sell high…"/>
          <p:cNvSpPr txBox="1"/>
          <p:nvPr>
            <p:ph type="body" idx="1"/>
          </p:nvPr>
        </p:nvSpPr>
        <p:spPr>
          <a:xfrm>
            <a:off x="1206500" y="3452638"/>
            <a:ext cx="21971000" cy="8256011"/>
          </a:xfrm>
          <a:prstGeom prst="rect">
            <a:avLst/>
          </a:prstGeom>
        </p:spPr>
        <p:txBody>
          <a:bodyPr/>
          <a:lstStyle/>
          <a:p>
            <a:pPr/>
            <a:r>
              <a:t>Buy low/sell high</a:t>
            </a:r>
          </a:p>
          <a:p>
            <a:pPr/>
            <a:r>
              <a:t>Most of skill is in knowing what a stock will do </a:t>
            </a:r>
            <a:r>
              <a:rPr b="1"/>
              <a:t>before</a:t>
            </a:r>
            <a:r>
              <a:t> your competitors</a:t>
            </a:r>
          </a:p>
        </p:txBody>
      </p:sp>
      <p:pic>
        <p:nvPicPr>
          <p:cNvPr id="254" name="Group" descr="Group"/>
          <p:cNvPicPr>
            <a:picLocks noChangeAspect="1"/>
          </p:cNvPicPr>
          <p:nvPr/>
        </p:nvPicPr>
        <p:blipFill>
          <a:blip r:embed="rId2">
            <a:extLst/>
          </a:blip>
          <a:stretch>
            <a:fillRect/>
          </a:stretch>
        </p:blipFill>
        <p:spPr>
          <a:xfrm>
            <a:off x="5048250" y="5628263"/>
            <a:ext cx="14287500" cy="8036720"/>
          </a:xfrm>
          <a:prstGeom prst="rect">
            <a:avLst/>
          </a:prstGeom>
          <a:ln w="12700">
            <a:miter lim="400000"/>
          </a:ln>
        </p:spPr>
      </p:pic>
      <p:grpSp>
        <p:nvGrpSpPr>
          <p:cNvPr id="257" name="Image"/>
          <p:cNvGrpSpPr/>
          <p:nvPr/>
        </p:nvGrpSpPr>
        <p:grpSpPr>
          <a:xfrm>
            <a:off x="941614" y="6306020"/>
            <a:ext cx="6907463" cy="4140979"/>
            <a:chOff x="0" y="0"/>
            <a:chExt cx="6907462" cy="4140977"/>
          </a:xfrm>
        </p:grpSpPr>
        <p:pic>
          <p:nvPicPr>
            <p:cNvPr id="256" name="Image" descr="Image"/>
            <p:cNvPicPr>
              <a:picLocks noChangeAspect="1"/>
            </p:cNvPicPr>
            <p:nvPr/>
          </p:nvPicPr>
          <p:blipFill>
            <a:blip r:embed="rId3">
              <a:extLst/>
            </a:blip>
            <a:stretch>
              <a:fillRect/>
            </a:stretch>
          </p:blipFill>
          <p:spPr>
            <a:xfrm>
              <a:off x="177800" y="114300"/>
              <a:ext cx="6551863" cy="3683778"/>
            </a:xfrm>
            <a:prstGeom prst="rect">
              <a:avLst/>
            </a:prstGeom>
            <a:ln>
              <a:noFill/>
            </a:ln>
            <a:effectLst/>
          </p:spPr>
        </p:pic>
        <p:pic>
          <p:nvPicPr>
            <p:cNvPr id="255" name="Image" descr="Image"/>
            <p:cNvPicPr>
              <a:picLocks noChangeAspect="0"/>
            </p:cNvPicPr>
            <p:nvPr/>
          </p:nvPicPr>
          <p:blipFill>
            <a:blip r:embed="rId4">
              <a:extLst/>
            </a:blip>
            <a:stretch>
              <a:fillRect/>
            </a:stretch>
          </p:blipFill>
          <p:spPr>
            <a:xfrm>
              <a:off x="0" y="0"/>
              <a:ext cx="6907463" cy="4140978"/>
            </a:xfrm>
            <a:prstGeom prst="rect">
              <a:avLst/>
            </a:prstGeom>
            <a:effectLst/>
          </p:spPr>
        </p:pic>
      </p:grpSp>
      <p:grpSp>
        <p:nvGrpSpPr>
          <p:cNvPr id="260" name="Image"/>
          <p:cNvGrpSpPr/>
          <p:nvPr/>
        </p:nvGrpSpPr>
        <p:grpSpPr>
          <a:xfrm>
            <a:off x="15791848" y="6306020"/>
            <a:ext cx="6894852" cy="4140979"/>
            <a:chOff x="0" y="0"/>
            <a:chExt cx="6894851" cy="4140977"/>
          </a:xfrm>
        </p:grpSpPr>
        <p:pic>
          <p:nvPicPr>
            <p:cNvPr id="259" name="Image" descr="Image"/>
            <p:cNvPicPr>
              <a:picLocks noChangeAspect="1"/>
            </p:cNvPicPr>
            <p:nvPr/>
          </p:nvPicPr>
          <p:blipFill>
            <a:blip r:embed="rId5">
              <a:extLst/>
            </a:blip>
            <a:stretch>
              <a:fillRect/>
            </a:stretch>
          </p:blipFill>
          <p:spPr>
            <a:xfrm>
              <a:off x="177800" y="114300"/>
              <a:ext cx="6539252" cy="3683778"/>
            </a:xfrm>
            <a:prstGeom prst="rect">
              <a:avLst/>
            </a:prstGeom>
            <a:ln>
              <a:noFill/>
            </a:ln>
            <a:effectLst/>
          </p:spPr>
        </p:pic>
        <p:pic>
          <p:nvPicPr>
            <p:cNvPr id="258" name="Image" descr="Image"/>
            <p:cNvPicPr>
              <a:picLocks noChangeAspect="0"/>
            </p:cNvPicPr>
            <p:nvPr/>
          </p:nvPicPr>
          <p:blipFill>
            <a:blip r:embed="rId6">
              <a:extLst/>
            </a:blip>
            <a:stretch>
              <a:fillRect/>
            </a:stretch>
          </p:blipFill>
          <p:spPr>
            <a:xfrm>
              <a:off x="0" y="0"/>
              <a:ext cx="6894852" cy="4140978"/>
            </a:xfrm>
            <a:prstGeom prst="rect">
              <a:avLst/>
            </a:prstGeom>
            <a:effectLst/>
          </p:spPr>
        </p:pic>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5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54" grpId="1"/>
    </p:bld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Designing for Performance: Case Study"/>
          <p:cNvSpPr txBox="1"/>
          <p:nvPr>
            <p:ph type="title"/>
          </p:nvPr>
        </p:nvSpPr>
        <p:spPr>
          <a:prstGeom prst="rect">
            <a:avLst/>
          </a:prstGeom>
        </p:spPr>
        <p:txBody>
          <a:bodyPr/>
          <a:lstStyle/>
          <a:p>
            <a:pPr/>
            <a:r>
              <a:t>Designing for Performance: Case Study</a:t>
            </a:r>
          </a:p>
        </p:txBody>
      </p:sp>
      <p:sp>
        <p:nvSpPr>
          <p:cNvPr id="263" name="Algorithmic Trading"/>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Algorithmic Trading</a:t>
            </a:r>
          </a:p>
        </p:txBody>
      </p:sp>
      <p:sp>
        <p:nvSpPr>
          <p:cNvPr id="264" name="Photos:…"/>
          <p:cNvSpPr txBox="1"/>
          <p:nvPr/>
        </p:nvSpPr>
        <p:spPr>
          <a:xfrm>
            <a:off x="16876318" y="12603865"/>
            <a:ext cx="8895445" cy="111262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1400"/>
            </a:pPr>
            <a:r>
              <a:t>Photos:</a:t>
            </a:r>
          </a:p>
          <a:p>
            <a:pPr algn="l">
              <a:defRPr sz="1400"/>
            </a:pPr>
            <a:r>
              <a:t>CME Building: By CME Group/Henry Delforn/Allan Schoenberg - CME Group, CC BY-SA 3.0</a:t>
            </a:r>
          </a:p>
          <a:p>
            <a:pPr algn="l">
              <a:defRPr sz="1400"/>
            </a:pPr>
            <a:r>
              <a:t>NYSE Building: By Jeffrey Zeldman, CC BY 2.0</a:t>
            </a:r>
          </a:p>
          <a:p>
            <a:pPr algn="l">
              <a:defRPr sz="1400"/>
            </a:pPr>
            <a:r>
              <a:t>CME data center: by CME Group</a:t>
            </a:r>
          </a:p>
          <a:p>
            <a:pPr algn="l">
              <a:defRPr sz="1400"/>
            </a:pPr>
            <a:r>
              <a:t>NY5 data center: by Equinix Inc</a:t>
            </a:r>
          </a:p>
        </p:txBody>
      </p:sp>
      <p:pic>
        <p:nvPicPr>
          <p:cNvPr id="265" name="Cme_building_aerial_view.jpeg" descr="Cme_building_aerial_view.jpeg"/>
          <p:cNvPicPr>
            <a:picLocks noChangeAspect="1"/>
          </p:cNvPicPr>
          <p:nvPr/>
        </p:nvPicPr>
        <p:blipFill>
          <a:blip r:embed="rId3">
            <a:extLst/>
          </a:blip>
          <a:stretch>
            <a:fillRect/>
          </a:stretch>
        </p:blipFill>
        <p:spPr>
          <a:xfrm>
            <a:off x="1028943" y="3715655"/>
            <a:ext cx="5853734" cy="7492780"/>
          </a:xfrm>
          <a:prstGeom prst="rect">
            <a:avLst/>
          </a:prstGeom>
          <a:ln w="12700">
            <a:miter lim="400000"/>
          </a:ln>
        </p:spPr>
      </p:pic>
      <p:sp>
        <p:nvSpPr>
          <p:cNvPr id="266" name="Chicago Mercantile Exchange, Chicago, IL"/>
          <p:cNvSpPr txBox="1"/>
          <p:nvPr/>
        </p:nvSpPr>
        <p:spPr>
          <a:xfrm>
            <a:off x="817284" y="11301070"/>
            <a:ext cx="6277052" cy="4610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solidFill>
                  <a:srgbClr val="000000"/>
                </a:solidFill>
              </a:defRPr>
            </a:lvl1pPr>
          </a:lstStyle>
          <a:p>
            <a:pPr/>
            <a:r>
              <a:t>Chicago Mercantile Exchange, Chicago, IL</a:t>
            </a:r>
          </a:p>
        </p:txBody>
      </p:sp>
      <p:pic>
        <p:nvPicPr>
          <p:cNvPr id="267" name="New_York_Stock_Exchange_Facade_2015.jpeg" descr="New_York_Stock_Exchange_Facade_2015.jpeg"/>
          <p:cNvPicPr>
            <a:picLocks noChangeAspect="1"/>
          </p:cNvPicPr>
          <p:nvPr/>
        </p:nvPicPr>
        <p:blipFill>
          <a:blip r:embed="rId4">
            <a:extLst/>
          </a:blip>
          <a:stretch>
            <a:fillRect/>
          </a:stretch>
        </p:blipFill>
        <p:spPr>
          <a:xfrm>
            <a:off x="16200581" y="3071745"/>
            <a:ext cx="5853735" cy="8780600"/>
          </a:xfrm>
          <a:prstGeom prst="rect">
            <a:avLst/>
          </a:prstGeom>
          <a:ln w="12700">
            <a:miter lim="400000"/>
          </a:ln>
        </p:spPr>
      </p:pic>
      <p:sp>
        <p:nvSpPr>
          <p:cNvPr id="268" name="NY Stock Exchange, New York, NY"/>
          <p:cNvSpPr txBox="1"/>
          <p:nvPr/>
        </p:nvSpPr>
        <p:spPr>
          <a:xfrm>
            <a:off x="16557983" y="11930189"/>
            <a:ext cx="5138929" cy="4610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solidFill>
                  <a:srgbClr val="000000"/>
                </a:solidFill>
              </a:defRPr>
            </a:lvl1pPr>
          </a:lstStyle>
          <a:p>
            <a:pPr/>
            <a:r>
              <a:t>NY Stock Exchange, New York, NY</a:t>
            </a:r>
          </a:p>
        </p:txBody>
      </p:sp>
      <p:grpSp>
        <p:nvGrpSpPr>
          <p:cNvPr id="271" name="Group"/>
          <p:cNvGrpSpPr/>
          <p:nvPr/>
        </p:nvGrpSpPr>
        <p:grpSpPr>
          <a:xfrm>
            <a:off x="7041091" y="5270550"/>
            <a:ext cx="9136355" cy="3116569"/>
            <a:chOff x="0" y="0"/>
            <a:chExt cx="9136353" cy="3116567"/>
          </a:xfrm>
        </p:grpSpPr>
        <p:sp>
          <p:nvSpPr>
            <p:cNvPr id="284" name="Connection Line"/>
            <p:cNvSpPr/>
            <p:nvPr/>
          </p:nvSpPr>
          <p:spPr>
            <a:xfrm>
              <a:off x="0" y="733108"/>
              <a:ext cx="9136354" cy="2383460"/>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6428" y="-5339"/>
                    <a:pt x="13628" y="-5400"/>
                    <a:pt x="21600" y="16018"/>
                  </a:cubicBezTo>
                </a:path>
              </a:pathLst>
            </a:custGeom>
            <a:noFill/>
            <a:ln w="88900" cap="flat">
              <a:solidFill>
                <a:srgbClr val="000000"/>
              </a:solidFill>
              <a:prstDash val="solid"/>
              <a:miter lim="400000"/>
            </a:ln>
            <a:effectLst/>
          </p:spPr>
          <p:txBody>
            <a:bodyPr/>
            <a:lstStyle/>
            <a:p>
              <a:pPr/>
            </a:p>
          </p:txBody>
        </p:sp>
        <p:sp>
          <p:nvSpPr>
            <p:cNvPr id="270" name="~700 miles"/>
            <p:cNvSpPr txBox="1"/>
            <p:nvPr/>
          </p:nvSpPr>
          <p:spPr>
            <a:xfrm>
              <a:off x="3327818" y="0"/>
              <a:ext cx="2345437" cy="63489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3600">
                  <a:solidFill>
                    <a:srgbClr val="000000"/>
                  </a:solidFill>
                </a:defRPr>
              </a:lvl1pPr>
            </a:lstStyle>
            <a:p>
              <a:pPr/>
              <a:r>
                <a:t>~700 miles</a:t>
              </a:r>
            </a:p>
          </p:txBody>
        </p:sp>
      </p:grpSp>
      <p:sp>
        <p:nvSpPr>
          <p:cNvPr id="272" name="Round trip: ~14 msec @ speed of light"/>
          <p:cNvSpPr txBox="1"/>
          <p:nvPr/>
        </p:nvSpPr>
        <p:spPr>
          <a:xfrm>
            <a:off x="8843666" y="6871545"/>
            <a:ext cx="5531206" cy="118099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600">
                <a:solidFill>
                  <a:srgbClr val="000000"/>
                </a:solidFill>
              </a:defRPr>
            </a:pPr>
            <a:r>
              <a:t>Round trip:</a:t>
            </a:r>
            <a:br/>
            <a:r>
              <a:t>~14 msec @ speed of light</a:t>
            </a:r>
          </a:p>
        </p:txBody>
      </p:sp>
      <p:sp>
        <p:nvSpPr>
          <p:cNvPr id="273" name="3Ghz CPU would process ~22m instructions in this time!"/>
          <p:cNvSpPr txBox="1"/>
          <p:nvPr/>
        </p:nvSpPr>
        <p:spPr>
          <a:xfrm>
            <a:off x="8484307" y="8390287"/>
            <a:ext cx="6249925" cy="118099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600">
                <a:solidFill>
                  <a:srgbClr val="000000"/>
                </a:solidFill>
              </a:defRPr>
            </a:pPr>
            <a:r>
              <a:t>3Ghz CPU would process</a:t>
            </a:r>
            <a:br/>
            <a:r>
              <a:t>~22m instructions in this time!</a:t>
            </a:r>
          </a:p>
        </p:txBody>
      </p:sp>
      <p:grpSp>
        <p:nvGrpSpPr>
          <p:cNvPr id="278" name="Group"/>
          <p:cNvGrpSpPr/>
          <p:nvPr/>
        </p:nvGrpSpPr>
        <p:grpSpPr>
          <a:xfrm>
            <a:off x="-6215" y="5376278"/>
            <a:ext cx="7653117" cy="6061619"/>
            <a:chOff x="0" y="0"/>
            <a:chExt cx="7653115" cy="6061617"/>
          </a:xfrm>
        </p:grpSpPr>
        <p:pic>
          <p:nvPicPr>
            <p:cNvPr id="274" name="Image" descr="Image"/>
            <p:cNvPicPr>
              <a:picLocks noChangeAspect="1"/>
            </p:cNvPicPr>
            <p:nvPr/>
          </p:nvPicPr>
          <p:blipFill>
            <a:blip r:embed="rId5">
              <a:extLst/>
            </a:blip>
            <a:stretch>
              <a:fillRect/>
            </a:stretch>
          </p:blipFill>
          <p:spPr>
            <a:xfrm>
              <a:off x="0" y="0"/>
              <a:ext cx="7653116" cy="5102078"/>
            </a:xfrm>
            <a:prstGeom prst="rect">
              <a:avLst/>
            </a:prstGeom>
            <a:ln w="12700" cap="flat">
              <a:noFill/>
              <a:miter lim="400000"/>
            </a:ln>
            <a:effectLst/>
          </p:spPr>
        </p:pic>
        <p:grpSp>
          <p:nvGrpSpPr>
            <p:cNvPr id="277" name="CME Data Center, Aurora, IL"/>
            <p:cNvGrpSpPr/>
            <p:nvPr/>
          </p:nvGrpSpPr>
          <p:grpSpPr>
            <a:xfrm>
              <a:off x="1477266" y="5016051"/>
              <a:ext cx="4427526" cy="1045567"/>
              <a:chOff x="0" y="0"/>
              <a:chExt cx="4427524" cy="1045565"/>
            </a:xfrm>
          </p:grpSpPr>
          <p:sp>
            <p:nvSpPr>
              <p:cNvPr id="276" name="CME Data Center, Aurora, IL"/>
              <p:cNvSpPr txBox="1"/>
              <p:nvPr/>
            </p:nvSpPr>
            <p:spPr>
              <a:xfrm>
                <a:off x="215900" y="139700"/>
                <a:ext cx="3995725" cy="486766"/>
              </a:xfrm>
              <a:prstGeom prst="rect">
                <a:avLst/>
              </a:prstGeom>
              <a:solidFill>
                <a:srgbClr val="FFFFFF"/>
              </a:solidFill>
              <a:ln>
                <a:noFill/>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CME Data Center, Aurora, IL</a:t>
                </a:r>
              </a:p>
            </p:txBody>
          </p:sp>
          <p:pic>
            <p:nvPicPr>
              <p:cNvPr id="275" name="CME Data Center, Aurora, IL CME Data Center, Aurora, IL" descr="CME Data Center, Aurora, IL CME Data Center, Aurora, IL"/>
              <p:cNvPicPr>
                <a:picLocks noChangeAspect="0"/>
              </p:cNvPicPr>
              <p:nvPr/>
            </p:nvPicPr>
            <p:blipFill>
              <a:blip r:embed="rId6">
                <a:extLst/>
              </a:blip>
              <a:stretch>
                <a:fillRect/>
              </a:stretch>
            </p:blipFill>
            <p:spPr>
              <a:xfrm>
                <a:off x="0" y="0"/>
                <a:ext cx="4427525" cy="1045566"/>
              </a:xfrm>
              <a:prstGeom prst="rect">
                <a:avLst/>
              </a:prstGeom>
              <a:effectLst/>
            </p:spPr>
          </p:pic>
        </p:grpSp>
      </p:grpSp>
      <p:grpSp>
        <p:nvGrpSpPr>
          <p:cNvPr id="283" name="Group"/>
          <p:cNvGrpSpPr/>
          <p:nvPr/>
        </p:nvGrpSpPr>
        <p:grpSpPr>
          <a:xfrm>
            <a:off x="16087914" y="5853665"/>
            <a:ext cx="6350001" cy="4715189"/>
            <a:chOff x="0" y="0"/>
            <a:chExt cx="6350000" cy="4715187"/>
          </a:xfrm>
        </p:grpSpPr>
        <p:pic>
          <p:nvPicPr>
            <p:cNvPr id="279" name="Image" descr="Image"/>
            <p:cNvPicPr>
              <a:picLocks noChangeAspect="1"/>
            </p:cNvPicPr>
            <p:nvPr/>
          </p:nvPicPr>
          <p:blipFill>
            <a:blip r:embed="rId7">
              <a:extLst/>
            </a:blip>
            <a:stretch>
              <a:fillRect/>
            </a:stretch>
          </p:blipFill>
          <p:spPr>
            <a:xfrm>
              <a:off x="0" y="0"/>
              <a:ext cx="6350000" cy="3530600"/>
            </a:xfrm>
            <a:prstGeom prst="rect">
              <a:avLst/>
            </a:prstGeom>
            <a:ln w="12700" cap="flat">
              <a:noFill/>
              <a:miter lim="400000"/>
            </a:ln>
            <a:effectLst/>
          </p:spPr>
        </p:pic>
        <p:grpSp>
          <p:nvGrpSpPr>
            <p:cNvPr id="282" name="Equinix NY5 Data Center, Secaucus NJ"/>
            <p:cNvGrpSpPr/>
            <p:nvPr/>
          </p:nvGrpSpPr>
          <p:grpSpPr>
            <a:xfrm>
              <a:off x="83430" y="3669622"/>
              <a:ext cx="5912207" cy="1045566"/>
              <a:chOff x="0" y="0"/>
              <a:chExt cx="5912205" cy="1045565"/>
            </a:xfrm>
          </p:grpSpPr>
          <p:sp>
            <p:nvSpPr>
              <p:cNvPr id="281" name="Equinix NY5 Data Center, Secaucus NJ"/>
              <p:cNvSpPr txBox="1"/>
              <p:nvPr/>
            </p:nvSpPr>
            <p:spPr>
              <a:xfrm>
                <a:off x="215899" y="139700"/>
                <a:ext cx="5480407" cy="486766"/>
              </a:xfrm>
              <a:prstGeom prst="rect">
                <a:avLst/>
              </a:prstGeom>
              <a:solidFill>
                <a:srgbClr val="FFFFFF"/>
              </a:solidFill>
              <a:ln>
                <a:noFill/>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Equinix NY5 Data Center, Secaucus NJ</a:t>
                </a:r>
              </a:p>
            </p:txBody>
          </p:sp>
          <p:pic>
            <p:nvPicPr>
              <p:cNvPr id="280" name="Equinix NY5 Data Center, Secaucus NJ Equinix NY5 Data Center, Secaucus NJ" descr="Equinix NY5 Data Center, Secaucus NJ Equinix NY5 Data Center, Secaucus NJ"/>
              <p:cNvPicPr>
                <a:picLocks noChangeAspect="0"/>
              </p:cNvPicPr>
              <p:nvPr/>
            </p:nvPicPr>
            <p:blipFill>
              <a:blip r:embed="rId8">
                <a:extLst/>
              </a:blip>
              <a:stretch>
                <a:fillRect/>
              </a:stretch>
            </p:blipFill>
            <p:spPr>
              <a:xfrm>
                <a:off x="-1" y="0"/>
                <a:ext cx="5912207" cy="1045566"/>
              </a:xfrm>
              <a:prstGeom prst="rect">
                <a:avLst/>
              </a:prstGeom>
              <a:effectLst/>
            </p:spPr>
          </p:pic>
        </p:gr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7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2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27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5" fill="hold">
                                  <p:stCondLst>
                                    <p:cond delay="0"/>
                                  </p:stCondLst>
                                  <p:iterate type="el" backwards="0">
                                    <p:tmAbs val="0"/>
                                  </p:iterate>
                                  <p:childTnLst>
                                    <p:set>
                                      <p:cBhvr>
                                        <p:cTn id="22" fill="hold"/>
                                        <p:tgtEl>
                                          <p:spTgt spid="28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73" grpId="3"/>
      <p:bldP build="whole" bldLvl="1" animBg="1" rev="0" advAuto="0" spid="278" grpId="4"/>
      <p:bldP build="whole" bldLvl="1" animBg="1" rev="0" advAuto="0" spid="272" grpId="2"/>
      <p:bldP build="whole" bldLvl="1" animBg="1" rev="0" advAuto="0" spid="271" grpId="1"/>
      <p:bldP build="whole" bldLvl="1" animBg="1" rev="0" advAuto="0" spid="283" grpId="5"/>
    </p:bld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8" name="Designing for Performance: Case Study"/>
          <p:cNvSpPr txBox="1"/>
          <p:nvPr>
            <p:ph type="title"/>
          </p:nvPr>
        </p:nvSpPr>
        <p:spPr>
          <a:prstGeom prst="rect">
            <a:avLst/>
          </a:prstGeom>
        </p:spPr>
        <p:txBody>
          <a:bodyPr/>
          <a:lstStyle/>
          <a:p>
            <a:pPr/>
            <a:r>
              <a:t>Designing for Performance: Case Study</a:t>
            </a:r>
          </a:p>
        </p:txBody>
      </p:sp>
      <p:sp>
        <p:nvSpPr>
          <p:cNvPr id="289" name="Or: Reducing Latency with Billions of Dollar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Or: Reducing Latency with Billions of Dollars</a:t>
            </a:r>
          </a:p>
        </p:txBody>
      </p:sp>
      <p:pic>
        <p:nvPicPr>
          <p:cNvPr id="290" name="Image" descr="Image"/>
          <p:cNvPicPr>
            <a:picLocks noChangeAspect="1"/>
          </p:cNvPicPr>
          <p:nvPr/>
        </p:nvPicPr>
        <p:blipFill>
          <a:blip r:embed="rId3">
            <a:extLst/>
          </a:blip>
          <a:srcRect l="0" t="36545" r="0" b="0"/>
          <a:stretch>
            <a:fillRect/>
          </a:stretch>
        </p:blipFill>
        <p:spPr>
          <a:xfrm>
            <a:off x="12323488" y="4555503"/>
            <a:ext cx="11353404" cy="8703297"/>
          </a:xfrm>
          <a:prstGeom prst="rect">
            <a:avLst/>
          </a:prstGeom>
          <a:ln w="12700">
            <a:miter lim="400000"/>
          </a:ln>
        </p:spPr>
      </p:pic>
      <p:sp>
        <p:nvSpPr>
          <p:cNvPr id="291" name="Graphics: https://www.zerohedge.com/news/chicago-new-york-and-back-85-milliseconds"/>
          <p:cNvSpPr txBox="1"/>
          <p:nvPr/>
        </p:nvSpPr>
        <p:spPr>
          <a:xfrm>
            <a:off x="14747338" y="13234020"/>
            <a:ext cx="9401303" cy="415875"/>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sz="1800">
                <a:solidFill>
                  <a:srgbClr val="000000"/>
                </a:solidFill>
              </a:defRPr>
            </a:pPr>
            <a:r>
              <a:t>Graphics: </a:t>
            </a:r>
            <a:r>
              <a:rPr u="sng">
                <a:hlinkClick r:id="rId4" invalidUrl="" action="" tgtFrame="" tooltip="" history="1" highlightClick="0" endSnd="0"/>
              </a:rPr>
              <a:t>https://www.zerohedge.com/news/chicago-new-york-and-back-85-milliseconds</a:t>
            </a:r>
          </a:p>
        </p:txBody>
      </p:sp>
      <p:pic>
        <p:nvPicPr>
          <p:cNvPr id="292" name="Image" descr="Image"/>
          <p:cNvPicPr>
            <a:picLocks noChangeAspect="1"/>
          </p:cNvPicPr>
          <p:nvPr/>
        </p:nvPicPr>
        <p:blipFill>
          <a:blip r:embed="rId3">
            <a:extLst/>
          </a:blip>
          <a:srcRect l="0" t="11740" r="0" b="62485"/>
          <a:stretch>
            <a:fillRect/>
          </a:stretch>
        </p:blipFill>
        <p:spPr>
          <a:xfrm>
            <a:off x="901954" y="5090517"/>
            <a:ext cx="11353405" cy="3535119"/>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6" name="Software Architectures to Reduce Latency"/>
          <p:cNvSpPr txBox="1"/>
          <p:nvPr>
            <p:ph type="title"/>
          </p:nvPr>
        </p:nvSpPr>
        <p:spPr>
          <a:prstGeom prst="rect">
            <a:avLst/>
          </a:prstGeom>
        </p:spPr>
        <p:txBody>
          <a:bodyPr/>
          <a:lstStyle/>
          <a:p>
            <a:pPr/>
            <a:r>
              <a:t>Software Architectures to Reduce Latency</a:t>
            </a:r>
          </a:p>
        </p:txBody>
      </p:sp>
      <p:sp>
        <p:nvSpPr>
          <p:cNvPr id="297" name="Pipeline architectur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Pipeline architecture</a:t>
            </a:r>
          </a:p>
        </p:txBody>
      </p:sp>
      <p:sp>
        <p:nvSpPr>
          <p:cNvPr id="298" name="Slide bullet text"/>
          <p:cNvSpPr txBox="1"/>
          <p:nvPr>
            <p:ph type="body" idx="1"/>
          </p:nvPr>
        </p:nvSpPr>
        <p:spPr>
          <a:prstGeom prst="rect">
            <a:avLst/>
          </a:prstGeom>
        </p:spPr>
        <p:txBody>
          <a:bodyPr/>
          <a:lstStyle/>
          <a:p>
            <a:pPr/>
          </a:p>
        </p:txBody>
      </p:sp>
      <p:sp>
        <p:nvSpPr>
          <p:cNvPr id="299" name="Facebook.com"/>
          <p:cNvSpPr/>
          <p:nvPr/>
        </p:nvSpPr>
        <p:spPr>
          <a:xfrm>
            <a:off x="5427908" y="5300601"/>
            <a:ext cx="13740930" cy="2121064"/>
          </a:xfrm>
          <a:prstGeom prst="rect">
            <a:avLst/>
          </a:prstGeom>
          <a:solidFill>
            <a:srgbClr val="4982C6"/>
          </a:solidFill>
          <a:ln w="12700">
            <a:miter lim="400000"/>
          </a:ln>
          <a:extLst>
            <a:ext uri="{C572A759-6A51-4108-AA02-DFA0A04FC94B}">
              <ma14:wrappingTextBoxFlag xmlns:ma14="http://schemas.microsoft.com/office/mac/drawingml/2011/main" val="1"/>
            </a:ext>
          </a:extLst>
        </p:spPr>
        <p:txBody>
          <a:bodyPr lIns="71437" tIns="71437" rIns="71437" bIns="71437"/>
          <a:lstStyle>
            <a:lvl1pPr algn="l" defTabSz="821531">
              <a:defRPr sz="3000">
                <a:solidFill>
                  <a:srgbClr val="000000"/>
                </a:solidFill>
                <a:latin typeface="Helvetica Neue Medium"/>
                <a:ea typeface="Helvetica Neue Medium"/>
                <a:cs typeface="Helvetica Neue Medium"/>
                <a:sym typeface="Helvetica Neue Medium"/>
              </a:defRPr>
            </a:lvl1pPr>
          </a:lstStyle>
          <a:p>
            <a:pPr/>
            <a:r>
              <a:t>Facebook.com</a:t>
            </a:r>
          </a:p>
        </p:txBody>
      </p:sp>
      <p:sp>
        <p:nvSpPr>
          <p:cNvPr id="300" name="Request"/>
          <p:cNvSpPr txBox="1"/>
          <p:nvPr/>
        </p:nvSpPr>
        <p:spPr>
          <a:xfrm>
            <a:off x="3432145" y="5865606"/>
            <a:ext cx="1766139"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Request</a:t>
            </a:r>
          </a:p>
        </p:txBody>
      </p:sp>
      <p:sp>
        <p:nvSpPr>
          <p:cNvPr id="301" name="Line"/>
          <p:cNvSpPr/>
          <p:nvPr/>
        </p:nvSpPr>
        <p:spPr>
          <a:xfrm>
            <a:off x="3763725" y="6682593"/>
            <a:ext cx="1785938"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02" name="Cache Check"/>
          <p:cNvSpPr/>
          <p:nvPr/>
        </p:nvSpPr>
        <p:spPr>
          <a:xfrm>
            <a:off x="5628475" y="6095851"/>
            <a:ext cx="1785938" cy="1071564"/>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Cache Check</a:t>
            </a:r>
          </a:p>
        </p:txBody>
      </p:sp>
      <p:sp>
        <p:nvSpPr>
          <p:cNvPr id="303" name="Send response"/>
          <p:cNvSpPr/>
          <p:nvPr/>
        </p:nvSpPr>
        <p:spPr>
          <a:xfrm>
            <a:off x="16870942" y="6095851"/>
            <a:ext cx="2245688" cy="1071564"/>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Send response</a:t>
            </a:r>
          </a:p>
        </p:txBody>
      </p:sp>
      <p:sp>
        <p:nvSpPr>
          <p:cNvPr id="304" name="Response"/>
          <p:cNvSpPr txBox="1"/>
          <p:nvPr/>
        </p:nvSpPr>
        <p:spPr>
          <a:xfrm>
            <a:off x="19226676" y="6047939"/>
            <a:ext cx="2089634"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Response</a:t>
            </a:r>
          </a:p>
        </p:txBody>
      </p:sp>
      <p:sp>
        <p:nvSpPr>
          <p:cNvPr id="305" name="Line"/>
          <p:cNvSpPr/>
          <p:nvPr/>
        </p:nvSpPr>
        <p:spPr>
          <a:xfrm>
            <a:off x="19171214" y="6682593"/>
            <a:ext cx="1485163"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06" name="Build friends list"/>
          <p:cNvSpPr/>
          <p:nvPr/>
        </p:nvSpPr>
        <p:spPr>
          <a:xfrm>
            <a:off x="7884669" y="6095851"/>
            <a:ext cx="2245688" cy="1071564"/>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Build friends list</a:t>
            </a:r>
          </a:p>
        </p:txBody>
      </p:sp>
      <p:sp>
        <p:nvSpPr>
          <p:cNvPr id="307" name="Build Suggestions"/>
          <p:cNvSpPr/>
          <p:nvPr/>
        </p:nvSpPr>
        <p:spPr>
          <a:xfrm>
            <a:off x="13720058" y="6095851"/>
            <a:ext cx="2714341" cy="1071564"/>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Build Suggestions</a:t>
            </a:r>
          </a:p>
        </p:txBody>
      </p:sp>
      <p:sp>
        <p:nvSpPr>
          <p:cNvPr id="308" name="Build Newsfeed"/>
          <p:cNvSpPr/>
          <p:nvPr/>
        </p:nvSpPr>
        <p:spPr>
          <a:xfrm>
            <a:off x="10568037" y="6095851"/>
            <a:ext cx="2714341" cy="1071564"/>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Build Newsfeed</a:t>
            </a:r>
          </a:p>
        </p:txBody>
      </p:sp>
      <p:sp>
        <p:nvSpPr>
          <p:cNvPr id="309" name="Line"/>
          <p:cNvSpPr/>
          <p:nvPr/>
        </p:nvSpPr>
        <p:spPr>
          <a:xfrm>
            <a:off x="7493224" y="6645871"/>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10" name="Line"/>
          <p:cNvSpPr/>
          <p:nvPr/>
        </p:nvSpPr>
        <p:spPr>
          <a:xfrm>
            <a:off x="10187946" y="6631632"/>
            <a:ext cx="359447"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11" name="Line"/>
          <p:cNvSpPr/>
          <p:nvPr/>
        </p:nvSpPr>
        <p:spPr>
          <a:xfrm>
            <a:off x="13320926" y="6631632"/>
            <a:ext cx="359447"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12" name="Line"/>
          <p:cNvSpPr/>
          <p:nvPr/>
        </p:nvSpPr>
        <p:spPr>
          <a:xfrm flipV="1">
            <a:off x="16434398" y="6645871"/>
            <a:ext cx="38196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4" name="Software Architectures to Reduce Latency"/>
          <p:cNvSpPr txBox="1"/>
          <p:nvPr>
            <p:ph type="title"/>
          </p:nvPr>
        </p:nvSpPr>
        <p:spPr>
          <a:prstGeom prst="rect">
            <a:avLst/>
          </a:prstGeom>
        </p:spPr>
        <p:txBody>
          <a:bodyPr/>
          <a:lstStyle/>
          <a:p>
            <a:pPr/>
            <a:r>
              <a:t>Software Architectures to Reduce Latency</a:t>
            </a:r>
          </a:p>
        </p:txBody>
      </p:sp>
      <p:sp>
        <p:nvSpPr>
          <p:cNvPr id="315" name="Pipeline architectur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Pipeline architecture</a:t>
            </a:r>
          </a:p>
        </p:txBody>
      </p:sp>
      <p:sp>
        <p:nvSpPr>
          <p:cNvPr id="316" name="Approach: Optimize for the common case (aka fast path and slow path)"/>
          <p:cNvSpPr txBox="1"/>
          <p:nvPr>
            <p:ph type="body" idx="1"/>
          </p:nvPr>
        </p:nvSpPr>
        <p:spPr>
          <a:prstGeom prst="rect">
            <a:avLst/>
          </a:prstGeom>
        </p:spPr>
        <p:txBody>
          <a:bodyPr/>
          <a:lstStyle/>
          <a:p>
            <a:pPr/>
            <a:r>
              <a:t>Approach: </a:t>
            </a:r>
            <a:r>
              <a:rPr b="1"/>
              <a:t>Optimize for the common case </a:t>
            </a:r>
            <a:r>
              <a:t>(aka fast path and slow path)</a:t>
            </a:r>
          </a:p>
        </p:txBody>
      </p:sp>
      <p:sp>
        <p:nvSpPr>
          <p:cNvPr id="317" name="Facebook.com"/>
          <p:cNvSpPr/>
          <p:nvPr/>
        </p:nvSpPr>
        <p:spPr>
          <a:xfrm>
            <a:off x="5446141" y="5333222"/>
            <a:ext cx="13740930" cy="5514150"/>
          </a:xfrm>
          <a:prstGeom prst="rect">
            <a:avLst/>
          </a:prstGeom>
          <a:solidFill>
            <a:srgbClr val="4982C6"/>
          </a:solidFill>
          <a:ln w="12700">
            <a:miter lim="400000"/>
          </a:ln>
          <a:extLst>
            <a:ext uri="{C572A759-6A51-4108-AA02-DFA0A04FC94B}">
              <ma14:wrappingTextBoxFlag xmlns:ma14="http://schemas.microsoft.com/office/mac/drawingml/2011/main" val="1"/>
            </a:ext>
          </a:extLst>
        </p:spPr>
        <p:txBody>
          <a:bodyPr lIns="71437" tIns="71437" rIns="71437" bIns="71437"/>
          <a:lstStyle>
            <a:lvl1pPr algn="l" defTabSz="821531">
              <a:defRPr sz="3000">
                <a:solidFill>
                  <a:srgbClr val="000000"/>
                </a:solidFill>
                <a:latin typeface="Helvetica Neue Medium"/>
                <a:ea typeface="Helvetica Neue Medium"/>
                <a:cs typeface="Helvetica Neue Medium"/>
                <a:sym typeface="Helvetica Neue Medium"/>
              </a:defRPr>
            </a:lvl1pPr>
          </a:lstStyle>
          <a:p>
            <a:pPr/>
            <a:r>
              <a:t>Facebook.com</a:t>
            </a:r>
          </a:p>
        </p:txBody>
      </p:sp>
      <p:sp>
        <p:nvSpPr>
          <p:cNvPr id="318" name="Request"/>
          <p:cNvSpPr txBox="1"/>
          <p:nvPr/>
        </p:nvSpPr>
        <p:spPr>
          <a:xfrm>
            <a:off x="3450378" y="7324270"/>
            <a:ext cx="1766139"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Request</a:t>
            </a:r>
          </a:p>
        </p:txBody>
      </p:sp>
      <p:sp>
        <p:nvSpPr>
          <p:cNvPr id="319" name="Line"/>
          <p:cNvSpPr/>
          <p:nvPr/>
        </p:nvSpPr>
        <p:spPr>
          <a:xfrm>
            <a:off x="3781958" y="8141258"/>
            <a:ext cx="1785938"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20" name="Cache Check"/>
          <p:cNvSpPr/>
          <p:nvPr/>
        </p:nvSpPr>
        <p:spPr>
          <a:xfrm>
            <a:off x="5646708" y="7554515"/>
            <a:ext cx="1785938" cy="1071564"/>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Cache Check</a:t>
            </a:r>
          </a:p>
        </p:txBody>
      </p:sp>
      <p:sp>
        <p:nvSpPr>
          <p:cNvPr id="321" name="Send response"/>
          <p:cNvSpPr/>
          <p:nvPr/>
        </p:nvSpPr>
        <p:spPr>
          <a:xfrm>
            <a:off x="16889175" y="7554515"/>
            <a:ext cx="2245688" cy="1071564"/>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Send response</a:t>
            </a:r>
          </a:p>
        </p:txBody>
      </p:sp>
      <p:sp>
        <p:nvSpPr>
          <p:cNvPr id="322" name="Response"/>
          <p:cNvSpPr txBox="1"/>
          <p:nvPr/>
        </p:nvSpPr>
        <p:spPr>
          <a:xfrm>
            <a:off x="19147862" y="7506603"/>
            <a:ext cx="2089634"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Response</a:t>
            </a:r>
          </a:p>
        </p:txBody>
      </p:sp>
      <p:sp>
        <p:nvSpPr>
          <p:cNvPr id="323" name="Line"/>
          <p:cNvSpPr/>
          <p:nvPr/>
        </p:nvSpPr>
        <p:spPr>
          <a:xfrm>
            <a:off x="19189447" y="8141258"/>
            <a:ext cx="1485163"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24" name="Build friends list"/>
          <p:cNvSpPr/>
          <p:nvPr/>
        </p:nvSpPr>
        <p:spPr>
          <a:xfrm>
            <a:off x="7936662" y="6408817"/>
            <a:ext cx="2245689" cy="1071563"/>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Build friends list</a:t>
            </a:r>
          </a:p>
        </p:txBody>
      </p:sp>
      <p:sp>
        <p:nvSpPr>
          <p:cNvPr id="325" name="Build Suggestions"/>
          <p:cNvSpPr/>
          <p:nvPr/>
        </p:nvSpPr>
        <p:spPr>
          <a:xfrm>
            <a:off x="13772052" y="6408817"/>
            <a:ext cx="2714341" cy="1071563"/>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Build Suggestions</a:t>
            </a:r>
          </a:p>
        </p:txBody>
      </p:sp>
      <p:sp>
        <p:nvSpPr>
          <p:cNvPr id="326" name="Build Newsfeed"/>
          <p:cNvSpPr/>
          <p:nvPr/>
        </p:nvSpPr>
        <p:spPr>
          <a:xfrm>
            <a:off x="10620030" y="6408817"/>
            <a:ext cx="2714341" cy="1071563"/>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Build Newsfeed</a:t>
            </a:r>
          </a:p>
        </p:txBody>
      </p:sp>
      <p:sp>
        <p:nvSpPr>
          <p:cNvPr id="327" name="Line"/>
          <p:cNvSpPr/>
          <p:nvPr/>
        </p:nvSpPr>
        <p:spPr>
          <a:xfrm flipV="1">
            <a:off x="7287705" y="6940561"/>
            <a:ext cx="609841" cy="60984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28" name="Line"/>
          <p:cNvSpPr/>
          <p:nvPr/>
        </p:nvSpPr>
        <p:spPr>
          <a:xfrm>
            <a:off x="10221467" y="6944598"/>
            <a:ext cx="359447"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29" name="Line"/>
          <p:cNvSpPr/>
          <p:nvPr/>
        </p:nvSpPr>
        <p:spPr>
          <a:xfrm>
            <a:off x="13373489" y="6944598"/>
            <a:ext cx="359447"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30" name="Line"/>
          <p:cNvSpPr/>
          <p:nvPr/>
        </p:nvSpPr>
        <p:spPr>
          <a:xfrm>
            <a:off x="16525508" y="6944598"/>
            <a:ext cx="556849" cy="556849"/>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grpSp>
        <p:nvGrpSpPr>
          <p:cNvPr id="334" name="Group"/>
          <p:cNvGrpSpPr/>
          <p:nvPr/>
        </p:nvGrpSpPr>
        <p:grpSpPr>
          <a:xfrm>
            <a:off x="7520005" y="8018805"/>
            <a:ext cx="9314587" cy="2116899"/>
            <a:chOff x="0" y="0"/>
            <a:chExt cx="9314586" cy="2116897"/>
          </a:xfrm>
        </p:grpSpPr>
        <p:sp>
          <p:nvSpPr>
            <p:cNvPr id="331" name="Serve from cache"/>
            <p:cNvSpPr/>
            <p:nvPr/>
          </p:nvSpPr>
          <p:spPr>
            <a:xfrm>
              <a:off x="2954787" y="1045334"/>
              <a:ext cx="2245689" cy="1071564"/>
            </a:xfrm>
            <a:prstGeom prst="rect">
              <a:avLst/>
            </a:prstGeom>
            <a:solidFill>
              <a:srgbClr val="A1C9BA"/>
            </a:solid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Helvetica Neue Medium"/>
                  <a:ea typeface="Helvetica Neue Medium"/>
                  <a:cs typeface="Helvetica Neue Medium"/>
                  <a:sym typeface="Helvetica Neue Medium"/>
                </a:defRPr>
              </a:lvl1pPr>
            </a:lstStyle>
            <a:p>
              <a:pPr/>
              <a:r>
                <a:t>Serve from cache</a:t>
              </a:r>
            </a:p>
          </p:txBody>
        </p:sp>
        <p:sp>
          <p:nvSpPr>
            <p:cNvPr id="332" name="Line"/>
            <p:cNvSpPr/>
            <p:nvPr/>
          </p:nvSpPr>
          <p:spPr>
            <a:xfrm>
              <a:off x="-1" y="0"/>
              <a:ext cx="2869842" cy="160462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33" name="Line"/>
            <p:cNvSpPr/>
            <p:nvPr/>
          </p:nvSpPr>
          <p:spPr>
            <a:xfrm flipV="1">
              <a:off x="5289487" y="615149"/>
              <a:ext cx="4025100" cy="1013446"/>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grpSp>
      <p:sp>
        <p:nvSpPr>
          <p:cNvPr id="335" name="Fast path"/>
          <p:cNvSpPr txBox="1"/>
          <p:nvPr/>
        </p:nvSpPr>
        <p:spPr>
          <a:xfrm>
            <a:off x="7761034" y="9348012"/>
            <a:ext cx="1969745"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Fast path</a:t>
            </a:r>
          </a:p>
        </p:txBody>
      </p:sp>
      <p:sp>
        <p:nvSpPr>
          <p:cNvPr id="336" name="Slow path"/>
          <p:cNvSpPr txBox="1"/>
          <p:nvPr/>
        </p:nvSpPr>
        <p:spPr>
          <a:xfrm>
            <a:off x="10936245" y="5624679"/>
            <a:ext cx="2081912"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Slow path</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Zoom Mechanics"/>
          <p:cNvSpPr txBox="1"/>
          <p:nvPr>
            <p:ph type="title"/>
          </p:nvPr>
        </p:nvSpPr>
        <p:spPr>
          <a:prstGeom prst="rect">
            <a:avLst/>
          </a:prstGeom>
        </p:spPr>
        <p:txBody>
          <a:bodyPr/>
          <a:lstStyle/>
          <a:p>
            <a:pPr/>
            <a:r>
              <a:t>Zoom Mechanics</a:t>
            </a:r>
          </a:p>
        </p:txBody>
      </p:sp>
      <p:sp>
        <p:nvSpPr>
          <p:cNvPr id="149" name="Slide Subtitle"/>
          <p:cNvSpPr txBox="1"/>
          <p:nvPr>
            <p:ph type="body" idx="21"/>
          </p:nvPr>
        </p:nvSpPr>
        <p:spPr>
          <a:prstGeom prst="rect">
            <a:avLst/>
          </a:prstGeom>
        </p:spPr>
        <p:txBody>
          <a:bodyPr/>
          <a:lstStyle/>
          <a:p>
            <a:pPr/>
          </a:p>
        </p:txBody>
      </p:sp>
      <p:sp>
        <p:nvSpPr>
          <p:cNvPr id="150" name="Recording: This meeting is being recorded…"/>
          <p:cNvSpPr txBox="1"/>
          <p:nvPr>
            <p:ph type="body" idx="1"/>
          </p:nvPr>
        </p:nvSpPr>
        <p:spPr>
          <a:prstGeom prst="rect">
            <a:avLst/>
          </a:prstGeom>
        </p:spPr>
        <p:txBody>
          <a:bodyPr/>
          <a:lstStyle/>
          <a:p>
            <a:pPr marL="457200" indent="-457200" defTabSz="1828754">
              <a:spcBef>
                <a:spcPts val="3300"/>
              </a:spcBef>
              <a:defRPr sz="3600"/>
            </a:pPr>
            <a:r>
              <a:t>Recording: This meeting is being recorded</a:t>
            </a:r>
          </a:p>
          <a:p>
            <a:pPr marL="457200" indent="-457200" defTabSz="1828754">
              <a:spcBef>
                <a:spcPts val="3300"/>
              </a:spcBef>
              <a:defRPr sz="3600"/>
            </a:pPr>
            <a:r>
              <a:t>If you feel comfortable having your camera on, please do so! If not: a photo?</a:t>
            </a:r>
          </a:p>
          <a:p>
            <a:pPr marL="457200" indent="-457200" defTabSz="1828754">
              <a:spcBef>
                <a:spcPts val="3300"/>
              </a:spcBef>
              <a:defRPr sz="3600"/>
            </a:pPr>
            <a:r>
              <a:t>I can see the zoom chat while lecturing, slack while you’re in breakout rooms</a:t>
            </a:r>
          </a:p>
          <a:p>
            <a:pPr marL="457200" indent="-457200" defTabSz="1828754">
              <a:spcBef>
                <a:spcPts val="3300"/>
              </a:spcBef>
              <a:defRPr sz="3600"/>
            </a:pPr>
            <a:r>
              <a:t>If you have a question or comment, please either:</a:t>
            </a:r>
          </a:p>
          <a:p>
            <a:pPr lvl="1" marL="914400" indent="-457200" defTabSz="1828754">
              <a:spcBef>
                <a:spcPts val="3300"/>
              </a:spcBef>
              <a:defRPr sz="3600"/>
            </a:pPr>
            <a:r>
              <a:t>“Raise hand” - I will call on you</a:t>
            </a:r>
          </a:p>
          <a:p>
            <a:pPr lvl="1" marL="914400" indent="-457200" defTabSz="1828754">
              <a:spcBef>
                <a:spcPts val="3300"/>
              </a:spcBef>
              <a:defRPr sz="3600"/>
            </a:pPr>
            <a:r>
              <a:t>Write “Q: &lt;my question&gt;” in chat - I will answer</a:t>
            </a:r>
            <a:br/>
            <a:r>
              <a:t>   your question, and might mention your name and ask you</a:t>
            </a:r>
            <a:br/>
            <a:r>
              <a:t>   a follow-up to make sure your question is addressed</a:t>
            </a:r>
          </a:p>
          <a:p>
            <a:pPr lvl="1" marL="914400" indent="-457200" defTabSz="1828754">
              <a:spcBef>
                <a:spcPts val="3300"/>
              </a:spcBef>
              <a:defRPr sz="3600"/>
            </a:pPr>
            <a:r>
              <a:t>Write “SQ: &lt;my question&gt;” in chat - I will answer</a:t>
            </a:r>
            <a:br/>
            <a:r>
              <a:t>   your question, and not mention your name or expect you to</a:t>
            </a:r>
            <a:br/>
            <a:r>
              <a:t>   respond verbally</a:t>
            </a:r>
          </a:p>
        </p:txBody>
      </p:sp>
      <p:pic>
        <p:nvPicPr>
          <p:cNvPr id="151" name="IMG_5632.jpeg" descr="IMG_5632.jpeg"/>
          <p:cNvPicPr>
            <a:picLocks noChangeAspect="1"/>
          </p:cNvPicPr>
          <p:nvPr/>
        </p:nvPicPr>
        <p:blipFill>
          <a:blip r:embed="rId2">
            <a:extLst/>
          </a:blip>
          <a:stretch>
            <a:fillRect/>
          </a:stretch>
        </p:blipFill>
        <p:spPr>
          <a:xfrm>
            <a:off x="16548003" y="8143606"/>
            <a:ext cx="7063663" cy="5297747"/>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8" name="Software Architectures to Reduce Latency"/>
          <p:cNvSpPr txBox="1"/>
          <p:nvPr>
            <p:ph type="title"/>
          </p:nvPr>
        </p:nvSpPr>
        <p:spPr>
          <a:prstGeom prst="rect">
            <a:avLst/>
          </a:prstGeom>
        </p:spPr>
        <p:txBody>
          <a:bodyPr/>
          <a:lstStyle/>
          <a:p>
            <a:pPr/>
            <a:r>
              <a:t>Software Architectures to Reduce Latency</a:t>
            </a:r>
          </a:p>
        </p:txBody>
      </p:sp>
      <p:sp>
        <p:nvSpPr>
          <p:cNvPr id="339" name="Pipeline architectur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Pipeline architecture</a:t>
            </a:r>
          </a:p>
        </p:txBody>
      </p:sp>
      <p:sp>
        <p:nvSpPr>
          <p:cNvPr id="340" name="Approach: use concurrency…"/>
          <p:cNvSpPr txBox="1"/>
          <p:nvPr>
            <p:ph type="body" sz="quarter" idx="1"/>
          </p:nvPr>
        </p:nvSpPr>
        <p:spPr>
          <a:xfrm>
            <a:off x="1206500" y="4248504"/>
            <a:ext cx="21971000" cy="2365249"/>
          </a:xfrm>
          <a:prstGeom prst="rect">
            <a:avLst/>
          </a:prstGeom>
        </p:spPr>
        <p:txBody>
          <a:bodyPr/>
          <a:lstStyle/>
          <a:p>
            <a:pPr/>
            <a:r>
              <a:t>Approach: use </a:t>
            </a:r>
            <a:r>
              <a:rPr b="1"/>
              <a:t>concurrency</a:t>
            </a:r>
            <a:endParaRPr b="1"/>
          </a:p>
          <a:p>
            <a:pPr/>
            <a:r>
              <a:t>Limited by serial section</a:t>
            </a:r>
          </a:p>
        </p:txBody>
      </p:sp>
      <p:sp>
        <p:nvSpPr>
          <p:cNvPr id="341" name="Facebook.com"/>
          <p:cNvSpPr/>
          <p:nvPr/>
        </p:nvSpPr>
        <p:spPr>
          <a:xfrm>
            <a:off x="6351735" y="6840288"/>
            <a:ext cx="11717888" cy="5514150"/>
          </a:xfrm>
          <a:prstGeom prst="rect">
            <a:avLst/>
          </a:prstGeom>
          <a:solidFill>
            <a:srgbClr val="4982C6"/>
          </a:solidFill>
          <a:ln w="12700">
            <a:miter lim="400000"/>
          </a:ln>
          <a:extLst>
            <a:ext uri="{C572A759-6A51-4108-AA02-DFA0A04FC94B}">
              <ma14:wrappingTextBoxFlag xmlns:ma14="http://schemas.microsoft.com/office/mac/drawingml/2011/main" val="1"/>
            </a:ext>
          </a:extLst>
        </p:spPr>
        <p:txBody>
          <a:bodyPr lIns="71437" tIns="71437" rIns="71437" bIns="71437"/>
          <a:lstStyle>
            <a:lvl1pPr algn="l" defTabSz="821531">
              <a:defRPr sz="3000">
                <a:solidFill>
                  <a:srgbClr val="000000"/>
                </a:solidFill>
                <a:latin typeface="Helvetica Neue Medium"/>
                <a:ea typeface="Helvetica Neue Medium"/>
                <a:cs typeface="Helvetica Neue Medium"/>
                <a:sym typeface="Helvetica Neue Medium"/>
              </a:defRPr>
            </a:lvl1pPr>
          </a:lstStyle>
          <a:p>
            <a:pPr/>
            <a:r>
              <a:t>Facebook.com</a:t>
            </a:r>
          </a:p>
        </p:txBody>
      </p:sp>
      <p:sp>
        <p:nvSpPr>
          <p:cNvPr id="342" name="Request"/>
          <p:cNvSpPr txBox="1"/>
          <p:nvPr/>
        </p:nvSpPr>
        <p:spPr>
          <a:xfrm>
            <a:off x="4355972" y="8831337"/>
            <a:ext cx="1766139"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Request</a:t>
            </a:r>
          </a:p>
        </p:txBody>
      </p:sp>
      <p:sp>
        <p:nvSpPr>
          <p:cNvPr id="343" name="Line"/>
          <p:cNvSpPr/>
          <p:nvPr/>
        </p:nvSpPr>
        <p:spPr>
          <a:xfrm>
            <a:off x="4687552" y="9648324"/>
            <a:ext cx="1785939"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44" name="Cache Check"/>
          <p:cNvSpPr/>
          <p:nvPr/>
        </p:nvSpPr>
        <p:spPr>
          <a:xfrm>
            <a:off x="6552302" y="9061582"/>
            <a:ext cx="1785938" cy="1071564"/>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Cache Check</a:t>
            </a:r>
          </a:p>
        </p:txBody>
      </p:sp>
      <p:sp>
        <p:nvSpPr>
          <p:cNvPr id="345" name="Send response"/>
          <p:cNvSpPr/>
          <p:nvPr/>
        </p:nvSpPr>
        <p:spPr>
          <a:xfrm>
            <a:off x="15667719" y="8459883"/>
            <a:ext cx="2245688" cy="1071564"/>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Send response</a:t>
            </a:r>
          </a:p>
        </p:txBody>
      </p:sp>
      <p:sp>
        <p:nvSpPr>
          <p:cNvPr id="346" name="Response"/>
          <p:cNvSpPr txBox="1"/>
          <p:nvPr/>
        </p:nvSpPr>
        <p:spPr>
          <a:xfrm>
            <a:off x="17938393" y="8640969"/>
            <a:ext cx="2089634"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Response</a:t>
            </a:r>
          </a:p>
        </p:txBody>
      </p:sp>
      <p:sp>
        <p:nvSpPr>
          <p:cNvPr id="347" name="Line"/>
          <p:cNvSpPr/>
          <p:nvPr/>
        </p:nvSpPr>
        <p:spPr>
          <a:xfrm>
            <a:off x="17979978" y="9275623"/>
            <a:ext cx="1485163"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48" name="Build friends list"/>
          <p:cNvSpPr/>
          <p:nvPr/>
        </p:nvSpPr>
        <p:spPr>
          <a:xfrm>
            <a:off x="9174205" y="7368885"/>
            <a:ext cx="2245688" cy="1071563"/>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Build friends list</a:t>
            </a:r>
          </a:p>
        </p:txBody>
      </p:sp>
      <p:sp>
        <p:nvSpPr>
          <p:cNvPr id="349" name="Build Suggestions"/>
          <p:cNvSpPr/>
          <p:nvPr/>
        </p:nvSpPr>
        <p:spPr>
          <a:xfrm>
            <a:off x="11878571" y="8608749"/>
            <a:ext cx="2714341" cy="1071564"/>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Build Suggestions</a:t>
            </a:r>
          </a:p>
        </p:txBody>
      </p:sp>
      <p:sp>
        <p:nvSpPr>
          <p:cNvPr id="350" name="Build Newsfeed"/>
          <p:cNvSpPr/>
          <p:nvPr/>
        </p:nvSpPr>
        <p:spPr>
          <a:xfrm>
            <a:off x="11865030" y="7368885"/>
            <a:ext cx="2714341" cy="1071563"/>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Build Newsfeed</a:t>
            </a:r>
          </a:p>
        </p:txBody>
      </p:sp>
      <p:sp>
        <p:nvSpPr>
          <p:cNvPr id="351" name="Line"/>
          <p:cNvSpPr/>
          <p:nvPr/>
        </p:nvSpPr>
        <p:spPr>
          <a:xfrm flipV="1">
            <a:off x="8193299" y="7837431"/>
            <a:ext cx="691464" cy="1220039"/>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52" name="Line"/>
          <p:cNvSpPr/>
          <p:nvPr/>
        </p:nvSpPr>
        <p:spPr>
          <a:xfrm>
            <a:off x="11437027" y="7904666"/>
            <a:ext cx="359447"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53" name="Line"/>
          <p:cNvSpPr/>
          <p:nvPr/>
        </p:nvSpPr>
        <p:spPr>
          <a:xfrm>
            <a:off x="11425365" y="8154537"/>
            <a:ext cx="344295" cy="60348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54" name="Line"/>
          <p:cNvSpPr/>
          <p:nvPr/>
        </p:nvSpPr>
        <p:spPr>
          <a:xfrm>
            <a:off x="14703823" y="8788582"/>
            <a:ext cx="854984"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grpSp>
        <p:nvGrpSpPr>
          <p:cNvPr id="358" name="Group"/>
          <p:cNvGrpSpPr/>
          <p:nvPr/>
        </p:nvGrpSpPr>
        <p:grpSpPr>
          <a:xfrm>
            <a:off x="8409211" y="9505156"/>
            <a:ext cx="7021465" cy="2634778"/>
            <a:chOff x="0" y="0"/>
            <a:chExt cx="7021464" cy="2634776"/>
          </a:xfrm>
        </p:grpSpPr>
        <p:sp>
          <p:nvSpPr>
            <p:cNvPr id="355" name="Serve from cache"/>
            <p:cNvSpPr/>
            <p:nvPr/>
          </p:nvSpPr>
          <p:spPr>
            <a:xfrm>
              <a:off x="2954787" y="1563214"/>
              <a:ext cx="2245689" cy="1071563"/>
            </a:xfrm>
            <a:prstGeom prst="rect">
              <a:avLst/>
            </a:prstGeom>
            <a:solidFill>
              <a:srgbClr val="A1C9BA"/>
            </a:solid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Helvetica Neue Medium"/>
                  <a:ea typeface="Helvetica Neue Medium"/>
                  <a:cs typeface="Helvetica Neue Medium"/>
                  <a:sym typeface="Helvetica Neue Medium"/>
                </a:defRPr>
              </a:lvl1pPr>
            </a:lstStyle>
            <a:p>
              <a:pPr/>
              <a:r>
                <a:t>Serve from cache</a:t>
              </a:r>
            </a:p>
          </p:txBody>
        </p:sp>
        <p:sp>
          <p:nvSpPr>
            <p:cNvPr id="356" name="Line"/>
            <p:cNvSpPr/>
            <p:nvPr/>
          </p:nvSpPr>
          <p:spPr>
            <a:xfrm>
              <a:off x="0" y="517879"/>
              <a:ext cx="2869841" cy="1604622"/>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57" name="Line"/>
            <p:cNvSpPr/>
            <p:nvPr/>
          </p:nvSpPr>
          <p:spPr>
            <a:xfrm flipV="1">
              <a:off x="5289487" y="-1"/>
              <a:ext cx="1731978" cy="2146476"/>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grpSp>
      <p:sp>
        <p:nvSpPr>
          <p:cNvPr id="359" name="Fast path"/>
          <p:cNvSpPr txBox="1"/>
          <p:nvPr/>
        </p:nvSpPr>
        <p:spPr>
          <a:xfrm>
            <a:off x="8502528" y="11237978"/>
            <a:ext cx="1969746"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Fast path</a:t>
            </a:r>
          </a:p>
        </p:txBody>
      </p:sp>
      <p:sp>
        <p:nvSpPr>
          <p:cNvPr id="360" name="Slow path"/>
          <p:cNvSpPr txBox="1"/>
          <p:nvPr/>
        </p:nvSpPr>
        <p:spPr>
          <a:xfrm>
            <a:off x="11841839" y="6740082"/>
            <a:ext cx="2081912"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Slow path</a:t>
            </a:r>
          </a:p>
        </p:txBody>
      </p:sp>
      <p:sp>
        <p:nvSpPr>
          <p:cNvPr id="361" name="Line"/>
          <p:cNvSpPr/>
          <p:nvPr/>
        </p:nvSpPr>
        <p:spPr>
          <a:xfrm>
            <a:off x="14652539" y="7947655"/>
            <a:ext cx="967722" cy="633682"/>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3" name="Software Architectures to Improve Throughput"/>
          <p:cNvSpPr txBox="1"/>
          <p:nvPr>
            <p:ph type="title"/>
          </p:nvPr>
        </p:nvSpPr>
        <p:spPr>
          <a:prstGeom prst="rect">
            <a:avLst/>
          </a:prstGeom>
        </p:spPr>
        <p:txBody>
          <a:bodyPr/>
          <a:lstStyle>
            <a:lvl1pPr defTabSz="2292038">
              <a:defRPr spc="-159" sz="7990"/>
            </a:lvl1pPr>
          </a:lstStyle>
          <a:p>
            <a:pPr/>
            <a:r>
              <a:t>Software Architectures to Improve Throughput</a:t>
            </a:r>
          </a:p>
        </p:txBody>
      </p:sp>
      <p:sp>
        <p:nvSpPr>
          <p:cNvPr id="364" name="Pipeline architectur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Pipeline architecture</a:t>
            </a:r>
          </a:p>
        </p:txBody>
      </p:sp>
      <p:sp>
        <p:nvSpPr>
          <p:cNvPr id="365" name="Introduce concurrency into our pipeline…"/>
          <p:cNvSpPr txBox="1"/>
          <p:nvPr>
            <p:ph type="body" idx="1"/>
          </p:nvPr>
        </p:nvSpPr>
        <p:spPr>
          <a:prstGeom prst="rect">
            <a:avLst/>
          </a:prstGeom>
        </p:spPr>
        <p:txBody>
          <a:bodyPr/>
          <a:lstStyle/>
          <a:p>
            <a:pPr/>
            <a:r>
              <a:t>Introduce concurrency into our pipeline</a:t>
            </a:r>
          </a:p>
          <a:p>
            <a:pPr/>
            <a:r>
              <a:t>Each stage runs in its own thread (or many threads, perhaps)</a:t>
            </a:r>
          </a:p>
          <a:p>
            <a:pPr/>
            <a:r>
              <a:t>If a stage completes its task, it can start processing the next request right away</a:t>
            </a:r>
          </a:p>
          <a:p>
            <a:pPr lvl="1"/>
            <a:r>
              <a:t>E.g. our system will process multiple requests at the same time</a:t>
            </a:r>
          </a:p>
        </p:txBody>
      </p:sp>
      <p:sp>
        <p:nvSpPr>
          <p:cNvPr id="366" name="Facebook.com"/>
          <p:cNvSpPr/>
          <p:nvPr/>
        </p:nvSpPr>
        <p:spPr>
          <a:xfrm>
            <a:off x="5368891" y="10004792"/>
            <a:ext cx="13740929" cy="2121064"/>
          </a:xfrm>
          <a:prstGeom prst="rect">
            <a:avLst/>
          </a:prstGeom>
          <a:solidFill>
            <a:srgbClr val="4982C6"/>
          </a:solidFill>
          <a:ln w="12700">
            <a:miter lim="400000"/>
          </a:ln>
          <a:extLst>
            <a:ext uri="{C572A759-6A51-4108-AA02-DFA0A04FC94B}">
              <ma14:wrappingTextBoxFlag xmlns:ma14="http://schemas.microsoft.com/office/mac/drawingml/2011/main" val="1"/>
            </a:ext>
          </a:extLst>
        </p:spPr>
        <p:txBody>
          <a:bodyPr lIns="71437" tIns="71437" rIns="71437" bIns="71437"/>
          <a:lstStyle>
            <a:lvl1pPr algn="l" defTabSz="821531">
              <a:defRPr sz="3000">
                <a:solidFill>
                  <a:srgbClr val="000000"/>
                </a:solidFill>
                <a:latin typeface="Helvetica Neue Medium"/>
                <a:ea typeface="Helvetica Neue Medium"/>
                <a:cs typeface="Helvetica Neue Medium"/>
                <a:sym typeface="Helvetica Neue Medium"/>
              </a:defRPr>
            </a:lvl1pPr>
          </a:lstStyle>
          <a:p>
            <a:pPr/>
            <a:r>
              <a:t>Facebook.com</a:t>
            </a:r>
          </a:p>
        </p:txBody>
      </p:sp>
      <p:sp>
        <p:nvSpPr>
          <p:cNvPr id="367" name="Request"/>
          <p:cNvSpPr txBox="1"/>
          <p:nvPr/>
        </p:nvSpPr>
        <p:spPr>
          <a:xfrm>
            <a:off x="3464294" y="10162667"/>
            <a:ext cx="1766139"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Request</a:t>
            </a:r>
          </a:p>
        </p:txBody>
      </p:sp>
      <p:sp>
        <p:nvSpPr>
          <p:cNvPr id="368" name="Line"/>
          <p:cNvSpPr/>
          <p:nvPr/>
        </p:nvSpPr>
        <p:spPr>
          <a:xfrm>
            <a:off x="3704707" y="11164820"/>
            <a:ext cx="1785939"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69" name="Cache Check"/>
          <p:cNvSpPr/>
          <p:nvPr/>
        </p:nvSpPr>
        <p:spPr>
          <a:xfrm>
            <a:off x="5569457" y="10800043"/>
            <a:ext cx="1785939" cy="1071563"/>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Cache Check</a:t>
            </a:r>
          </a:p>
        </p:txBody>
      </p:sp>
      <p:sp>
        <p:nvSpPr>
          <p:cNvPr id="370" name="Send response"/>
          <p:cNvSpPr/>
          <p:nvPr/>
        </p:nvSpPr>
        <p:spPr>
          <a:xfrm>
            <a:off x="16811925" y="10800043"/>
            <a:ext cx="2245689" cy="1071563"/>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Send response</a:t>
            </a:r>
          </a:p>
        </p:txBody>
      </p:sp>
      <p:sp>
        <p:nvSpPr>
          <p:cNvPr id="371" name="Response"/>
          <p:cNvSpPr txBox="1"/>
          <p:nvPr/>
        </p:nvSpPr>
        <p:spPr>
          <a:xfrm>
            <a:off x="19167660" y="10314532"/>
            <a:ext cx="2089633"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Response</a:t>
            </a:r>
          </a:p>
        </p:txBody>
      </p:sp>
      <p:sp>
        <p:nvSpPr>
          <p:cNvPr id="372" name="Line"/>
          <p:cNvSpPr/>
          <p:nvPr/>
        </p:nvSpPr>
        <p:spPr>
          <a:xfrm>
            <a:off x="19112196" y="11065324"/>
            <a:ext cx="1485163"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73" name="Build friends list"/>
          <p:cNvSpPr/>
          <p:nvPr/>
        </p:nvSpPr>
        <p:spPr>
          <a:xfrm>
            <a:off x="7825651" y="10800043"/>
            <a:ext cx="2245689" cy="1071563"/>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Build friends list</a:t>
            </a:r>
          </a:p>
        </p:txBody>
      </p:sp>
      <p:sp>
        <p:nvSpPr>
          <p:cNvPr id="374" name="Build Suggestions"/>
          <p:cNvSpPr/>
          <p:nvPr/>
        </p:nvSpPr>
        <p:spPr>
          <a:xfrm>
            <a:off x="13661042" y="10800043"/>
            <a:ext cx="2714341" cy="1071563"/>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Build Suggestions</a:t>
            </a:r>
          </a:p>
        </p:txBody>
      </p:sp>
      <p:sp>
        <p:nvSpPr>
          <p:cNvPr id="375" name="Build Newsfeed"/>
          <p:cNvSpPr/>
          <p:nvPr/>
        </p:nvSpPr>
        <p:spPr>
          <a:xfrm>
            <a:off x="10509019" y="10800043"/>
            <a:ext cx="2714341" cy="1071563"/>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Build Newsfeed</a:t>
            </a:r>
          </a:p>
        </p:txBody>
      </p:sp>
      <p:sp>
        <p:nvSpPr>
          <p:cNvPr id="376" name="Line"/>
          <p:cNvSpPr/>
          <p:nvPr/>
        </p:nvSpPr>
        <p:spPr>
          <a:xfrm>
            <a:off x="7352793" y="11065324"/>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77" name="Line"/>
          <p:cNvSpPr/>
          <p:nvPr/>
        </p:nvSpPr>
        <p:spPr>
          <a:xfrm>
            <a:off x="3704707" y="11386784"/>
            <a:ext cx="1785939"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78" name="Line"/>
          <p:cNvSpPr/>
          <p:nvPr/>
        </p:nvSpPr>
        <p:spPr>
          <a:xfrm>
            <a:off x="3704707" y="11608750"/>
            <a:ext cx="1785939"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79" name="Line"/>
          <p:cNvSpPr/>
          <p:nvPr/>
        </p:nvSpPr>
        <p:spPr>
          <a:xfrm>
            <a:off x="7349788" y="11333206"/>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80" name="Line"/>
          <p:cNvSpPr/>
          <p:nvPr/>
        </p:nvSpPr>
        <p:spPr>
          <a:xfrm>
            <a:off x="7349788" y="11608750"/>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81" name="Line"/>
          <p:cNvSpPr/>
          <p:nvPr/>
        </p:nvSpPr>
        <p:spPr>
          <a:xfrm>
            <a:off x="10086938" y="11078350"/>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82" name="Line"/>
          <p:cNvSpPr/>
          <p:nvPr/>
        </p:nvSpPr>
        <p:spPr>
          <a:xfrm>
            <a:off x="10083932" y="11346231"/>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83" name="Line"/>
          <p:cNvSpPr/>
          <p:nvPr/>
        </p:nvSpPr>
        <p:spPr>
          <a:xfrm>
            <a:off x="10083932" y="11621775"/>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84" name="Line"/>
          <p:cNvSpPr/>
          <p:nvPr/>
        </p:nvSpPr>
        <p:spPr>
          <a:xfrm>
            <a:off x="13232494" y="11115072"/>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85" name="Line"/>
          <p:cNvSpPr/>
          <p:nvPr/>
        </p:nvSpPr>
        <p:spPr>
          <a:xfrm>
            <a:off x="13229490" y="11382954"/>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86" name="Line"/>
          <p:cNvSpPr/>
          <p:nvPr/>
        </p:nvSpPr>
        <p:spPr>
          <a:xfrm>
            <a:off x="13229490" y="11658498"/>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87" name="Line"/>
          <p:cNvSpPr/>
          <p:nvPr/>
        </p:nvSpPr>
        <p:spPr>
          <a:xfrm>
            <a:off x="16385992" y="11062897"/>
            <a:ext cx="421280"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88" name="Line"/>
          <p:cNvSpPr/>
          <p:nvPr/>
        </p:nvSpPr>
        <p:spPr>
          <a:xfrm>
            <a:off x="16382984" y="11330779"/>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89" name="Line"/>
          <p:cNvSpPr/>
          <p:nvPr/>
        </p:nvSpPr>
        <p:spPr>
          <a:xfrm>
            <a:off x="16382984" y="11606323"/>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90" name="Line"/>
          <p:cNvSpPr/>
          <p:nvPr/>
        </p:nvSpPr>
        <p:spPr>
          <a:xfrm>
            <a:off x="19112196" y="11264467"/>
            <a:ext cx="1485163"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91" name="Line"/>
          <p:cNvSpPr/>
          <p:nvPr/>
        </p:nvSpPr>
        <p:spPr>
          <a:xfrm>
            <a:off x="19112196" y="11468679"/>
            <a:ext cx="1485163"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3" name="Software Architectures to Improve Throughput"/>
          <p:cNvSpPr txBox="1"/>
          <p:nvPr>
            <p:ph type="title"/>
          </p:nvPr>
        </p:nvSpPr>
        <p:spPr>
          <a:prstGeom prst="rect">
            <a:avLst/>
          </a:prstGeom>
        </p:spPr>
        <p:txBody>
          <a:bodyPr/>
          <a:lstStyle>
            <a:lvl1pPr defTabSz="2292038">
              <a:defRPr spc="-159" sz="7990"/>
            </a:lvl1pPr>
          </a:lstStyle>
          <a:p>
            <a:pPr/>
            <a:r>
              <a:t>Software Architectures to Improve Throughput</a:t>
            </a:r>
          </a:p>
        </p:txBody>
      </p:sp>
      <p:sp>
        <p:nvSpPr>
          <p:cNvPr id="394" name="Pipeline architectur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Pipeline architecture</a:t>
            </a:r>
          </a:p>
        </p:txBody>
      </p:sp>
      <p:sp>
        <p:nvSpPr>
          <p:cNvPr id="395" name="Can also introduce concurrency to stages…"/>
          <p:cNvSpPr txBox="1"/>
          <p:nvPr>
            <p:ph type="body" idx="1"/>
          </p:nvPr>
        </p:nvSpPr>
        <p:spPr>
          <a:prstGeom prst="rect">
            <a:avLst/>
          </a:prstGeom>
        </p:spPr>
        <p:txBody>
          <a:bodyPr/>
          <a:lstStyle/>
          <a:p>
            <a:pPr/>
            <a:r>
              <a:t>Can also introduce concurrency to stages</a:t>
            </a:r>
          </a:p>
          <a:p>
            <a:pPr/>
            <a:r>
              <a:t>If one stage is a bottleneck, can we add more copies of it? (Hooray for micro services!)</a:t>
            </a:r>
          </a:p>
        </p:txBody>
      </p:sp>
      <p:sp>
        <p:nvSpPr>
          <p:cNvPr id="396" name="Facebook.com"/>
          <p:cNvSpPr/>
          <p:nvPr/>
        </p:nvSpPr>
        <p:spPr>
          <a:xfrm>
            <a:off x="5379867" y="7324497"/>
            <a:ext cx="13740930" cy="4711262"/>
          </a:xfrm>
          <a:prstGeom prst="rect">
            <a:avLst/>
          </a:prstGeom>
          <a:solidFill>
            <a:srgbClr val="4982C6"/>
          </a:solidFill>
          <a:ln w="12700">
            <a:miter lim="400000"/>
          </a:ln>
          <a:extLst>
            <a:ext uri="{C572A759-6A51-4108-AA02-DFA0A04FC94B}">
              <ma14:wrappingTextBoxFlag xmlns:ma14="http://schemas.microsoft.com/office/mac/drawingml/2011/main" val="1"/>
            </a:ext>
          </a:extLst>
        </p:spPr>
        <p:txBody>
          <a:bodyPr lIns="71437" tIns="71437" rIns="71437" bIns="71437"/>
          <a:lstStyle>
            <a:lvl1pPr algn="l" defTabSz="821531">
              <a:defRPr sz="3000">
                <a:solidFill>
                  <a:srgbClr val="000000"/>
                </a:solidFill>
                <a:latin typeface="Helvetica Neue Medium"/>
                <a:ea typeface="Helvetica Neue Medium"/>
                <a:cs typeface="Helvetica Neue Medium"/>
                <a:sym typeface="Helvetica Neue Medium"/>
              </a:defRPr>
            </a:lvl1pPr>
          </a:lstStyle>
          <a:p>
            <a:pPr/>
            <a:r>
              <a:t>Facebook.com</a:t>
            </a:r>
          </a:p>
        </p:txBody>
      </p:sp>
      <p:sp>
        <p:nvSpPr>
          <p:cNvPr id="397" name="Request"/>
          <p:cNvSpPr txBox="1"/>
          <p:nvPr/>
        </p:nvSpPr>
        <p:spPr>
          <a:xfrm>
            <a:off x="3475270" y="7482372"/>
            <a:ext cx="1766139"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Request</a:t>
            </a:r>
          </a:p>
        </p:txBody>
      </p:sp>
      <p:sp>
        <p:nvSpPr>
          <p:cNvPr id="398" name="Line"/>
          <p:cNvSpPr/>
          <p:nvPr/>
        </p:nvSpPr>
        <p:spPr>
          <a:xfrm>
            <a:off x="3715684" y="8484525"/>
            <a:ext cx="1785938"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99" name="Cache Check"/>
          <p:cNvSpPr/>
          <p:nvPr/>
        </p:nvSpPr>
        <p:spPr>
          <a:xfrm>
            <a:off x="5580433" y="8119747"/>
            <a:ext cx="1785939" cy="1071564"/>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Cache Check</a:t>
            </a:r>
          </a:p>
        </p:txBody>
      </p:sp>
      <p:sp>
        <p:nvSpPr>
          <p:cNvPr id="400" name="Send response"/>
          <p:cNvSpPr/>
          <p:nvPr/>
        </p:nvSpPr>
        <p:spPr>
          <a:xfrm>
            <a:off x="16822900" y="8119747"/>
            <a:ext cx="2245688" cy="1071564"/>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Send response</a:t>
            </a:r>
          </a:p>
        </p:txBody>
      </p:sp>
      <p:sp>
        <p:nvSpPr>
          <p:cNvPr id="401" name="Response"/>
          <p:cNvSpPr txBox="1"/>
          <p:nvPr/>
        </p:nvSpPr>
        <p:spPr>
          <a:xfrm>
            <a:off x="19178636" y="7634237"/>
            <a:ext cx="2089633"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Response</a:t>
            </a:r>
          </a:p>
        </p:txBody>
      </p:sp>
      <p:sp>
        <p:nvSpPr>
          <p:cNvPr id="402" name="Line"/>
          <p:cNvSpPr/>
          <p:nvPr/>
        </p:nvSpPr>
        <p:spPr>
          <a:xfrm>
            <a:off x="19123172" y="8385030"/>
            <a:ext cx="1485163"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03" name="Build friends list"/>
          <p:cNvSpPr/>
          <p:nvPr/>
        </p:nvSpPr>
        <p:spPr>
          <a:xfrm>
            <a:off x="7836627" y="8119747"/>
            <a:ext cx="2245689" cy="1071564"/>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Build friends list</a:t>
            </a:r>
          </a:p>
        </p:txBody>
      </p:sp>
      <p:sp>
        <p:nvSpPr>
          <p:cNvPr id="404" name="Build Suggestions"/>
          <p:cNvSpPr/>
          <p:nvPr/>
        </p:nvSpPr>
        <p:spPr>
          <a:xfrm>
            <a:off x="13672016" y="8119747"/>
            <a:ext cx="2714341" cy="1071564"/>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Build Suggestions</a:t>
            </a:r>
          </a:p>
        </p:txBody>
      </p:sp>
      <p:sp>
        <p:nvSpPr>
          <p:cNvPr id="405" name="Build Newsfeed"/>
          <p:cNvSpPr/>
          <p:nvPr/>
        </p:nvSpPr>
        <p:spPr>
          <a:xfrm>
            <a:off x="10519995" y="8119747"/>
            <a:ext cx="2714341" cy="1071564"/>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Build Newsfeed</a:t>
            </a:r>
          </a:p>
        </p:txBody>
      </p:sp>
      <p:sp>
        <p:nvSpPr>
          <p:cNvPr id="406" name="Line"/>
          <p:cNvSpPr/>
          <p:nvPr/>
        </p:nvSpPr>
        <p:spPr>
          <a:xfrm>
            <a:off x="7363769" y="8385030"/>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07" name="Line"/>
          <p:cNvSpPr/>
          <p:nvPr/>
        </p:nvSpPr>
        <p:spPr>
          <a:xfrm>
            <a:off x="3715684" y="8706490"/>
            <a:ext cx="1785938"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08" name="Line"/>
          <p:cNvSpPr/>
          <p:nvPr/>
        </p:nvSpPr>
        <p:spPr>
          <a:xfrm>
            <a:off x="3715684" y="8928455"/>
            <a:ext cx="1785938"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09" name="Line"/>
          <p:cNvSpPr/>
          <p:nvPr/>
        </p:nvSpPr>
        <p:spPr>
          <a:xfrm>
            <a:off x="7360764" y="8652912"/>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10" name="Line"/>
          <p:cNvSpPr/>
          <p:nvPr/>
        </p:nvSpPr>
        <p:spPr>
          <a:xfrm>
            <a:off x="7360764" y="8928455"/>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11" name="Line"/>
          <p:cNvSpPr/>
          <p:nvPr/>
        </p:nvSpPr>
        <p:spPr>
          <a:xfrm>
            <a:off x="10097913" y="8398054"/>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12" name="Line"/>
          <p:cNvSpPr/>
          <p:nvPr/>
        </p:nvSpPr>
        <p:spPr>
          <a:xfrm>
            <a:off x="10094908" y="8665935"/>
            <a:ext cx="387314" cy="1065413"/>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13" name="Line"/>
          <p:cNvSpPr/>
          <p:nvPr/>
        </p:nvSpPr>
        <p:spPr>
          <a:xfrm>
            <a:off x="10094909" y="8941481"/>
            <a:ext cx="381331" cy="1906879"/>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14" name="Line"/>
          <p:cNvSpPr/>
          <p:nvPr/>
        </p:nvSpPr>
        <p:spPr>
          <a:xfrm>
            <a:off x="13243470" y="8434777"/>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15" name="Line"/>
          <p:cNvSpPr/>
          <p:nvPr/>
        </p:nvSpPr>
        <p:spPr>
          <a:xfrm flipV="1">
            <a:off x="13252384" y="8702659"/>
            <a:ext cx="409361" cy="91589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16" name="Line"/>
          <p:cNvSpPr/>
          <p:nvPr/>
        </p:nvSpPr>
        <p:spPr>
          <a:xfrm flipV="1">
            <a:off x="13262318" y="8978202"/>
            <a:ext cx="399428" cy="1826603"/>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17" name="Line"/>
          <p:cNvSpPr/>
          <p:nvPr/>
        </p:nvSpPr>
        <p:spPr>
          <a:xfrm>
            <a:off x="16396966" y="8382602"/>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18" name="Line"/>
          <p:cNvSpPr/>
          <p:nvPr/>
        </p:nvSpPr>
        <p:spPr>
          <a:xfrm>
            <a:off x="16393960" y="8650484"/>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19" name="Line"/>
          <p:cNvSpPr/>
          <p:nvPr/>
        </p:nvSpPr>
        <p:spPr>
          <a:xfrm>
            <a:off x="16393960" y="8926028"/>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20" name="Line"/>
          <p:cNvSpPr/>
          <p:nvPr/>
        </p:nvSpPr>
        <p:spPr>
          <a:xfrm>
            <a:off x="19123172" y="8584172"/>
            <a:ext cx="1485163"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21" name="Line"/>
          <p:cNvSpPr/>
          <p:nvPr/>
        </p:nvSpPr>
        <p:spPr>
          <a:xfrm>
            <a:off x="19123172" y="8788384"/>
            <a:ext cx="1485163"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22" name="Build Newsfeed"/>
          <p:cNvSpPr/>
          <p:nvPr/>
        </p:nvSpPr>
        <p:spPr>
          <a:xfrm>
            <a:off x="10519995" y="9307039"/>
            <a:ext cx="2714341" cy="1071564"/>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Build Newsfeed</a:t>
            </a:r>
          </a:p>
        </p:txBody>
      </p:sp>
      <p:sp>
        <p:nvSpPr>
          <p:cNvPr id="423" name="Build Newsfeed"/>
          <p:cNvSpPr/>
          <p:nvPr/>
        </p:nvSpPr>
        <p:spPr>
          <a:xfrm>
            <a:off x="10519995" y="10482696"/>
            <a:ext cx="2714341" cy="1071564"/>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Build Newsfeed</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5" name="Software Architectures to Improve Throughput"/>
          <p:cNvSpPr txBox="1"/>
          <p:nvPr>
            <p:ph type="title"/>
          </p:nvPr>
        </p:nvSpPr>
        <p:spPr>
          <a:prstGeom prst="rect">
            <a:avLst/>
          </a:prstGeom>
        </p:spPr>
        <p:txBody>
          <a:bodyPr/>
          <a:lstStyle>
            <a:lvl1pPr defTabSz="2292038">
              <a:defRPr spc="-159" sz="7990"/>
            </a:lvl1pPr>
          </a:lstStyle>
          <a:p>
            <a:pPr/>
            <a:r>
              <a:t>Software Architectures to Improve Throughput</a:t>
            </a:r>
          </a:p>
        </p:txBody>
      </p:sp>
      <p:sp>
        <p:nvSpPr>
          <p:cNvPr id="426" name="Solving Overload with Queueing and Buffering"/>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Solving Overload with Queueing and Buffering</a:t>
            </a:r>
          </a:p>
        </p:txBody>
      </p:sp>
      <p:sp>
        <p:nvSpPr>
          <p:cNvPr id="427" name="What happens when a slow component gets overloaded?…"/>
          <p:cNvSpPr txBox="1"/>
          <p:nvPr>
            <p:ph type="body" idx="1"/>
          </p:nvPr>
        </p:nvSpPr>
        <p:spPr>
          <a:prstGeom prst="rect">
            <a:avLst/>
          </a:prstGeom>
        </p:spPr>
        <p:txBody>
          <a:bodyPr/>
          <a:lstStyle/>
          <a:p>
            <a:pPr/>
            <a:r>
              <a:t>What happens when a slow component gets overloaded?</a:t>
            </a:r>
          </a:p>
          <a:p>
            <a:pPr/>
            <a:r>
              <a:t>Need to place a bounded buffer in between components!</a:t>
            </a:r>
          </a:p>
          <a:p>
            <a:pPr lvl="1"/>
            <a:r>
              <a:t>When buffer becomes full, it prevents new requests from being accepted</a:t>
            </a:r>
          </a:p>
        </p:txBody>
      </p:sp>
      <p:sp>
        <p:nvSpPr>
          <p:cNvPr id="428" name="Facebook.com"/>
          <p:cNvSpPr/>
          <p:nvPr/>
        </p:nvSpPr>
        <p:spPr>
          <a:xfrm>
            <a:off x="5379867" y="8291065"/>
            <a:ext cx="13740930" cy="4711261"/>
          </a:xfrm>
          <a:prstGeom prst="rect">
            <a:avLst/>
          </a:prstGeom>
          <a:solidFill>
            <a:srgbClr val="4982C6"/>
          </a:solidFill>
          <a:ln w="12700">
            <a:miter lim="400000"/>
          </a:ln>
          <a:extLst>
            <a:ext uri="{C572A759-6A51-4108-AA02-DFA0A04FC94B}">
              <ma14:wrappingTextBoxFlag xmlns:ma14="http://schemas.microsoft.com/office/mac/drawingml/2011/main" val="1"/>
            </a:ext>
          </a:extLst>
        </p:spPr>
        <p:txBody>
          <a:bodyPr lIns="71437" tIns="71437" rIns="71437" bIns="71437"/>
          <a:lstStyle>
            <a:lvl1pPr algn="l" defTabSz="821531">
              <a:defRPr sz="3000">
                <a:solidFill>
                  <a:srgbClr val="000000"/>
                </a:solidFill>
                <a:latin typeface="Helvetica Neue Medium"/>
                <a:ea typeface="Helvetica Neue Medium"/>
                <a:cs typeface="Helvetica Neue Medium"/>
                <a:sym typeface="Helvetica Neue Medium"/>
              </a:defRPr>
            </a:lvl1pPr>
          </a:lstStyle>
          <a:p>
            <a:pPr/>
            <a:r>
              <a:t>Facebook.com</a:t>
            </a:r>
          </a:p>
        </p:txBody>
      </p:sp>
      <p:sp>
        <p:nvSpPr>
          <p:cNvPr id="429" name="Request"/>
          <p:cNvSpPr txBox="1"/>
          <p:nvPr/>
        </p:nvSpPr>
        <p:spPr>
          <a:xfrm>
            <a:off x="3475270" y="8448940"/>
            <a:ext cx="1766139"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Request</a:t>
            </a:r>
          </a:p>
        </p:txBody>
      </p:sp>
      <p:sp>
        <p:nvSpPr>
          <p:cNvPr id="430" name="Line"/>
          <p:cNvSpPr/>
          <p:nvPr/>
        </p:nvSpPr>
        <p:spPr>
          <a:xfrm>
            <a:off x="3715684" y="9451092"/>
            <a:ext cx="1785938"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31" name="Cache Check"/>
          <p:cNvSpPr/>
          <p:nvPr/>
        </p:nvSpPr>
        <p:spPr>
          <a:xfrm>
            <a:off x="5580433" y="9086315"/>
            <a:ext cx="1785939" cy="1071563"/>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Cache Check</a:t>
            </a:r>
          </a:p>
        </p:txBody>
      </p:sp>
      <p:sp>
        <p:nvSpPr>
          <p:cNvPr id="432" name="Send response"/>
          <p:cNvSpPr/>
          <p:nvPr/>
        </p:nvSpPr>
        <p:spPr>
          <a:xfrm>
            <a:off x="16822900" y="9086315"/>
            <a:ext cx="2245688" cy="1071563"/>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Send response</a:t>
            </a:r>
          </a:p>
        </p:txBody>
      </p:sp>
      <p:sp>
        <p:nvSpPr>
          <p:cNvPr id="433" name="Response"/>
          <p:cNvSpPr txBox="1"/>
          <p:nvPr/>
        </p:nvSpPr>
        <p:spPr>
          <a:xfrm>
            <a:off x="19178636" y="8600804"/>
            <a:ext cx="2089633"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Response</a:t>
            </a:r>
          </a:p>
        </p:txBody>
      </p:sp>
      <p:sp>
        <p:nvSpPr>
          <p:cNvPr id="434" name="Line"/>
          <p:cNvSpPr/>
          <p:nvPr/>
        </p:nvSpPr>
        <p:spPr>
          <a:xfrm>
            <a:off x="19123172" y="9351597"/>
            <a:ext cx="1485163"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35" name="Build friends list"/>
          <p:cNvSpPr/>
          <p:nvPr/>
        </p:nvSpPr>
        <p:spPr>
          <a:xfrm>
            <a:off x="7836627" y="9086315"/>
            <a:ext cx="2245689" cy="1071563"/>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Build friends list</a:t>
            </a:r>
          </a:p>
        </p:txBody>
      </p:sp>
      <p:sp>
        <p:nvSpPr>
          <p:cNvPr id="436" name="Build Suggestions"/>
          <p:cNvSpPr/>
          <p:nvPr/>
        </p:nvSpPr>
        <p:spPr>
          <a:xfrm>
            <a:off x="13672016" y="9086315"/>
            <a:ext cx="2714341" cy="1071563"/>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Build Suggestions</a:t>
            </a:r>
          </a:p>
        </p:txBody>
      </p:sp>
      <p:sp>
        <p:nvSpPr>
          <p:cNvPr id="437" name="Build Newsfeed"/>
          <p:cNvSpPr/>
          <p:nvPr/>
        </p:nvSpPr>
        <p:spPr>
          <a:xfrm>
            <a:off x="10519995" y="9086315"/>
            <a:ext cx="2714341" cy="1071563"/>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Build Newsfeed</a:t>
            </a:r>
          </a:p>
        </p:txBody>
      </p:sp>
      <p:sp>
        <p:nvSpPr>
          <p:cNvPr id="438" name="Line"/>
          <p:cNvSpPr/>
          <p:nvPr/>
        </p:nvSpPr>
        <p:spPr>
          <a:xfrm>
            <a:off x="7363769" y="9351597"/>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39" name="Line"/>
          <p:cNvSpPr/>
          <p:nvPr/>
        </p:nvSpPr>
        <p:spPr>
          <a:xfrm>
            <a:off x="3715684" y="9673057"/>
            <a:ext cx="1785938"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40" name="Line"/>
          <p:cNvSpPr/>
          <p:nvPr/>
        </p:nvSpPr>
        <p:spPr>
          <a:xfrm>
            <a:off x="3715684" y="10338952"/>
            <a:ext cx="1785938"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41" name="Line"/>
          <p:cNvSpPr/>
          <p:nvPr/>
        </p:nvSpPr>
        <p:spPr>
          <a:xfrm>
            <a:off x="7360764" y="9619479"/>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42" name="Line"/>
          <p:cNvSpPr/>
          <p:nvPr/>
        </p:nvSpPr>
        <p:spPr>
          <a:xfrm>
            <a:off x="7360764" y="9895023"/>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43" name="Line"/>
          <p:cNvSpPr/>
          <p:nvPr/>
        </p:nvSpPr>
        <p:spPr>
          <a:xfrm>
            <a:off x="10097913" y="9364622"/>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44" name="Line"/>
          <p:cNvSpPr/>
          <p:nvPr/>
        </p:nvSpPr>
        <p:spPr>
          <a:xfrm>
            <a:off x="10094908" y="9632503"/>
            <a:ext cx="387314" cy="1065412"/>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45" name="Line"/>
          <p:cNvSpPr/>
          <p:nvPr/>
        </p:nvSpPr>
        <p:spPr>
          <a:xfrm>
            <a:off x="10094909" y="9908048"/>
            <a:ext cx="381331" cy="1906879"/>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46" name="Line"/>
          <p:cNvSpPr/>
          <p:nvPr/>
        </p:nvSpPr>
        <p:spPr>
          <a:xfrm>
            <a:off x="13243470" y="9401344"/>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47" name="Line"/>
          <p:cNvSpPr/>
          <p:nvPr/>
        </p:nvSpPr>
        <p:spPr>
          <a:xfrm flipV="1">
            <a:off x="13252384" y="9669226"/>
            <a:ext cx="409361" cy="915892"/>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48" name="Line"/>
          <p:cNvSpPr/>
          <p:nvPr/>
        </p:nvSpPr>
        <p:spPr>
          <a:xfrm flipV="1">
            <a:off x="13262318" y="9944770"/>
            <a:ext cx="399428" cy="1826603"/>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49" name="Line"/>
          <p:cNvSpPr/>
          <p:nvPr/>
        </p:nvSpPr>
        <p:spPr>
          <a:xfrm>
            <a:off x="16396966" y="9349169"/>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50" name="Line"/>
          <p:cNvSpPr/>
          <p:nvPr/>
        </p:nvSpPr>
        <p:spPr>
          <a:xfrm>
            <a:off x="16393960" y="9617051"/>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51" name="Line"/>
          <p:cNvSpPr/>
          <p:nvPr/>
        </p:nvSpPr>
        <p:spPr>
          <a:xfrm>
            <a:off x="16393960" y="9892595"/>
            <a:ext cx="421281"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52" name="Line"/>
          <p:cNvSpPr/>
          <p:nvPr/>
        </p:nvSpPr>
        <p:spPr>
          <a:xfrm>
            <a:off x="19123172" y="9550739"/>
            <a:ext cx="1485163"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53" name="Line"/>
          <p:cNvSpPr/>
          <p:nvPr/>
        </p:nvSpPr>
        <p:spPr>
          <a:xfrm>
            <a:off x="19123172" y="9754951"/>
            <a:ext cx="1485163"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54" name="Build Newsfeed"/>
          <p:cNvSpPr/>
          <p:nvPr/>
        </p:nvSpPr>
        <p:spPr>
          <a:xfrm>
            <a:off x="10519995" y="10273607"/>
            <a:ext cx="2714341" cy="1071563"/>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Build Newsfeed</a:t>
            </a:r>
          </a:p>
        </p:txBody>
      </p:sp>
      <p:sp>
        <p:nvSpPr>
          <p:cNvPr id="455" name="Build Newsfeed"/>
          <p:cNvSpPr/>
          <p:nvPr/>
        </p:nvSpPr>
        <p:spPr>
          <a:xfrm>
            <a:off x="10519995" y="11449263"/>
            <a:ext cx="2714341" cy="1071564"/>
          </a:xfrm>
          <a:prstGeom prst="rect">
            <a:avLst/>
          </a:prstGeom>
          <a:solidFill>
            <a:srgbClr val="A1C9BA"/>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000000"/>
                </a:solidFill>
                <a:latin typeface="Helvetica Neue Medium"/>
                <a:ea typeface="Helvetica Neue Medium"/>
                <a:cs typeface="Helvetica Neue Medium"/>
                <a:sym typeface="Helvetica Neue Medium"/>
              </a:defRPr>
            </a:lvl1pPr>
          </a:lstStyle>
          <a:p>
            <a:pPr/>
            <a:r>
              <a:t>Build Newsfeed</a:t>
            </a:r>
          </a:p>
        </p:txBody>
      </p:sp>
      <p:sp>
        <p:nvSpPr>
          <p:cNvPr id="456" name="Line"/>
          <p:cNvSpPr/>
          <p:nvPr/>
        </p:nvSpPr>
        <p:spPr>
          <a:xfrm>
            <a:off x="3715684" y="10116986"/>
            <a:ext cx="1785938"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57" name="Line"/>
          <p:cNvSpPr/>
          <p:nvPr/>
        </p:nvSpPr>
        <p:spPr>
          <a:xfrm>
            <a:off x="3715684" y="9229128"/>
            <a:ext cx="1785938"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58" name="Line"/>
          <p:cNvSpPr/>
          <p:nvPr/>
        </p:nvSpPr>
        <p:spPr>
          <a:xfrm>
            <a:off x="3715684" y="9000590"/>
            <a:ext cx="1785938"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59" name="Line"/>
          <p:cNvSpPr/>
          <p:nvPr/>
        </p:nvSpPr>
        <p:spPr>
          <a:xfrm>
            <a:off x="3715684" y="9895023"/>
            <a:ext cx="1785938" cy="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60" name="Buffer"/>
          <p:cNvSpPr/>
          <p:nvPr/>
        </p:nvSpPr>
        <p:spPr>
          <a:xfrm rot="16200000">
            <a:off x="9418756" y="9462417"/>
            <a:ext cx="1372146" cy="421281"/>
          </a:xfrm>
          <a:prstGeom prst="rect">
            <a:avLst/>
          </a:prstGeom>
          <a:solidFill>
            <a:srgbClr val="DF826F"/>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2000">
                <a:solidFill>
                  <a:srgbClr val="FFFFFF"/>
                </a:solidFill>
                <a:latin typeface="Helvetica Neue Medium"/>
                <a:ea typeface="Helvetica Neue Medium"/>
                <a:cs typeface="Helvetica Neue Medium"/>
                <a:sym typeface="Helvetica Neue Medium"/>
              </a:defRPr>
            </a:lvl1pPr>
          </a:lstStyle>
          <a:p>
            <a:pPr/>
            <a:r>
              <a:t>Buffer</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427">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42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2" fill="hold">
                                  <p:stCondLst>
                                    <p:cond delay="0"/>
                                  </p:stCondLst>
                                  <p:iterate type="el" backwards="0">
                                    <p:tmAbs val="0"/>
                                  </p:iterate>
                                  <p:childTnLst>
                                    <p:set>
                                      <p:cBhvr>
                                        <p:cTn id="12" fill="hold"/>
                                        <p:tgtEl>
                                          <p:spTgt spid="43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3" fill="hold">
                                  <p:stCondLst>
                                    <p:cond delay="0"/>
                                  </p:stCondLst>
                                  <p:iterate type="el" backwards="0">
                                    <p:tmAbs val="0"/>
                                  </p:iterate>
                                  <p:childTnLst>
                                    <p:set>
                                      <p:cBhvr>
                                        <p:cTn id="16" fill="hold"/>
                                        <p:tgtEl>
                                          <p:spTgt spid="45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4" fill="hold">
                                  <p:stCondLst>
                                    <p:cond delay="0"/>
                                  </p:stCondLst>
                                  <p:iterate type="el" backwards="0">
                                    <p:tmAbs val="0"/>
                                  </p:iterate>
                                  <p:childTnLst>
                                    <p:set>
                                      <p:cBhvr>
                                        <p:cTn id="20" fill="hold"/>
                                        <p:tgtEl>
                                          <p:spTgt spid="45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Class="entr" nodeType="clickEffect" presetSubtype="0" presetID="1" grpId="5" fill="hold">
                                  <p:stCondLst>
                                    <p:cond delay="0"/>
                                  </p:stCondLst>
                                  <p:iterate type="el" backwards="0">
                                    <p:tmAbs val="0"/>
                                  </p:iterate>
                                  <p:childTnLst>
                                    <p:set>
                                      <p:cBhvr>
                                        <p:cTn id="24" fill="hold"/>
                                        <p:tgtEl>
                                          <p:spTgt spid="44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Class="entr" nodeType="clickEffect" presetSubtype="0" presetID="1" grpId="1" fill="hold">
                                  <p:stCondLst>
                                    <p:cond delay="0"/>
                                  </p:stCondLst>
                                  <p:iterate type="el" backwards="0">
                                    <p:tmAbs val="0"/>
                                  </p:iterate>
                                  <p:childTnLst>
                                    <p:set>
                                      <p:cBhvr>
                                        <p:cTn id="28" fill="hold"/>
                                        <p:tgtEl>
                                          <p:spTgt spid="427">
                                            <p:txEl>
                                              <p:pRg st="1" end="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Class="entr" nodeType="clickEffect" presetSubtype="0" presetID="1" grpId="6" fill="hold">
                                  <p:stCondLst>
                                    <p:cond delay="0"/>
                                  </p:stCondLst>
                                  <p:iterate type="el" backwards="0">
                                    <p:tmAbs val="0"/>
                                  </p:iterate>
                                  <p:childTnLst>
                                    <p:set>
                                      <p:cBhvr>
                                        <p:cTn id="32" fill="hold"/>
                                        <p:tgtEl>
                                          <p:spTgt spid="46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Class="entr" nodeType="clickEffect" presetSubtype="0" presetID="1" grpId="1" fill="hold">
                                  <p:stCondLst>
                                    <p:cond delay="0"/>
                                  </p:stCondLst>
                                  <p:iterate type="el" backwards="0">
                                    <p:tmAbs val="0"/>
                                  </p:iterate>
                                  <p:childTnLst>
                                    <p:set>
                                      <p:cBhvr>
                                        <p:cTn id="36" fill="hold"/>
                                        <p:tgtEl>
                                          <p:spTgt spid="427">
                                            <p:txEl>
                                              <p:pRg st="2" end="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40" grpId="5"/>
      <p:bldP build="whole" bldLvl="1" animBg="1" rev="0" advAuto="0" spid="460" grpId="6"/>
      <p:bldP build="whole" bldLvl="1" animBg="1" rev="0" advAuto="0" spid="459" grpId="3"/>
      <p:bldP build="whole" bldLvl="1" animBg="1" rev="0" advAuto="0" spid="439" grpId="2"/>
      <p:bldP build="p" bldLvl="5" animBg="1" rev="0" advAuto="0" spid="427" grpId="1"/>
      <p:bldP build="whole" bldLvl="1" animBg="1" rev="0" advAuto="0" spid="456" grpId="4"/>
    </p:bldLst>
  </p:timing>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2" name="Architecture Case Study: Distributed File Systems"/>
          <p:cNvSpPr txBox="1"/>
          <p:nvPr>
            <p:ph type="title"/>
          </p:nvPr>
        </p:nvSpPr>
        <p:spPr>
          <a:prstGeom prst="rect">
            <a:avLst/>
          </a:prstGeom>
        </p:spPr>
        <p:txBody>
          <a:bodyPr/>
          <a:lstStyle>
            <a:lvl1pPr defTabSz="2170121">
              <a:defRPr spc="-151" sz="7565"/>
            </a:lvl1pPr>
          </a:lstStyle>
          <a:p>
            <a:pPr/>
            <a:r>
              <a:t>Architecture Case Study: Distributed File Systems</a:t>
            </a:r>
          </a:p>
        </p:txBody>
      </p:sp>
      <p:sp>
        <p:nvSpPr>
          <p:cNvPr id="463" name="Slide Subtitle"/>
          <p:cNvSpPr txBox="1"/>
          <p:nvPr>
            <p:ph type="body" idx="21"/>
          </p:nvPr>
        </p:nvSpPr>
        <p:spPr>
          <a:prstGeom prst="rect">
            <a:avLst/>
          </a:prstGeom>
        </p:spPr>
        <p:txBody>
          <a:bodyPr/>
          <a:lstStyle/>
          <a:p>
            <a:pPr/>
          </a:p>
        </p:txBody>
      </p:sp>
      <p:sp>
        <p:nvSpPr>
          <p:cNvPr id="464" name="Goals…"/>
          <p:cNvSpPr txBox="1"/>
          <p:nvPr>
            <p:ph type="body" idx="1"/>
          </p:nvPr>
        </p:nvSpPr>
        <p:spPr>
          <a:prstGeom prst="rect">
            <a:avLst/>
          </a:prstGeom>
        </p:spPr>
        <p:txBody>
          <a:bodyPr/>
          <a:lstStyle/>
          <a:p>
            <a:pPr/>
            <a:r>
              <a:t>Goals</a:t>
            </a:r>
          </a:p>
          <a:p>
            <a:pPr lvl="1"/>
            <a:r>
              <a:t>Shared filesystem that will look the same as a local filesystem</a:t>
            </a:r>
          </a:p>
          <a:p>
            <a:pPr lvl="1"/>
            <a:r>
              <a:t>Scale to many TB’s of data/many users</a:t>
            </a:r>
          </a:p>
          <a:p>
            <a:pPr lvl="1"/>
            <a:r>
              <a:t>Fault tolerance</a:t>
            </a:r>
          </a:p>
          <a:p>
            <a:pPr lvl="1"/>
            <a:r>
              <a:t>Performance</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6" name="NFS: The Networked Filesystem"/>
          <p:cNvSpPr txBox="1"/>
          <p:nvPr>
            <p:ph type="title"/>
          </p:nvPr>
        </p:nvSpPr>
        <p:spPr>
          <a:prstGeom prst="rect">
            <a:avLst/>
          </a:prstGeom>
        </p:spPr>
        <p:txBody>
          <a:bodyPr/>
          <a:lstStyle/>
          <a:p>
            <a:pPr/>
            <a:r>
              <a:t>NFS: The Networked Filesystem</a:t>
            </a:r>
          </a:p>
        </p:txBody>
      </p:sp>
      <p:sp>
        <p:nvSpPr>
          <p:cNvPr id="467" name="Architecture: Monolithic Server"/>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Architecture: Monolithic Server</a:t>
            </a:r>
          </a:p>
        </p:txBody>
      </p:sp>
      <p:sp>
        <p:nvSpPr>
          <p:cNvPr id="468" name="Server"/>
          <p:cNvSpPr/>
          <p:nvPr/>
        </p:nvSpPr>
        <p:spPr>
          <a:xfrm>
            <a:off x="6531379" y="4945291"/>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Server</a:t>
            </a:r>
          </a:p>
        </p:txBody>
      </p:sp>
      <p:sp>
        <p:nvSpPr>
          <p:cNvPr id="469" name="Client"/>
          <p:cNvSpPr/>
          <p:nvPr/>
        </p:nvSpPr>
        <p:spPr>
          <a:xfrm>
            <a:off x="144523" y="9830296"/>
            <a:ext cx="2414308" cy="1909699"/>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470" name="Client"/>
          <p:cNvSpPr/>
          <p:nvPr/>
        </p:nvSpPr>
        <p:spPr>
          <a:xfrm>
            <a:off x="3337951" y="9830296"/>
            <a:ext cx="2414308" cy="1909699"/>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471" name="Client"/>
          <p:cNvSpPr/>
          <p:nvPr/>
        </p:nvSpPr>
        <p:spPr>
          <a:xfrm>
            <a:off x="6531379" y="9830296"/>
            <a:ext cx="2414308" cy="1909699"/>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472" name="Client"/>
          <p:cNvSpPr/>
          <p:nvPr/>
        </p:nvSpPr>
        <p:spPr>
          <a:xfrm>
            <a:off x="9724807" y="9830296"/>
            <a:ext cx="2414309" cy="1909699"/>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473" name="Client"/>
          <p:cNvSpPr/>
          <p:nvPr/>
        </p:nvSpPr>
        <p:spPr>
          <a:xfrm>
            <a:off x="12918236" y="9830296"/>
            <a:ext cx="2414308" cy="1909699"/>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474" name="Line"/>
          <p:cNvSpPr/>
          <p:nvPr/>
        </p:nvSpPr>
        <p:spPr>
          <a:xfrm flipV="1">
            <a:off x="1943678" y="6823524"/>
            <a:ext cx="4508501" cy="2931911"/>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75" name="Line"/>
          <p:cNvSpPr/>
          <p:nvPr/>
        </p:nvSpPr>
        <p:spPr>
          <a:xfrm flipV="1">
            <a:off x="4600780" y="6970140"/>
            <a:ext cx="2745006" cy="2745006"/>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76" name="Line"/>
          <p:cNvSpPr/>
          <p:nvPr/>
        </p:nvSpPr>
        <p:spPr>
          <a:xfrm flipV="1">
            <a:off x="7738532" y="6922355"/>
            <a:ext cx="1" cy="2745006"/>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77" name="Line"/>
          <p:cNvSpPr/>
          <p:nvPr/>
        </p:nvSpPr>
        <p:spPr>
          <a:xfrm flipH="1" flipV="1">
            <a:off x="8514200" y="6970140"/>
            <a:ext cx="2414309" cy="2745006"/>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78" name="Line"/>
          <p:cNvSpPr/>
          <p:nvPr/>
        </p:nvSpPr>
        <p:spPr>
          <a:xfrm flipH="1" flipV="1">
            <a:off x="9085848" y="6922354"/>
            <a:ext cx="4848537" cy="2840577"/>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79" name="Document"/>
          <p:cNvSpPr/>
          <p:nvPr/>
        </p:nvSpPr>
        <p:spPr>
          <a:xfrm>
            <a:off x="6635346" y="5568814"/>
            <a:ext cx="511707" cy="662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3" y="0"/>
                </a:moveTo>
                <a:cubicBezTo>
                  <a:pt x="96" y="0"/>
                  <a:pt x="0" y="72"/>
                  <a:pt x="0" y="162"/>
                </a:cubicBezTo>
                <a:lnTo>
                  <a:pt x="0" y="21438"/>
                </a:lnTo>
                <a:cubicBezTo>
                  <a:pt x="0" y="21528"/>
                  <a:pt x="96" y="21600"/>
                  <a:pt x="213" y="21600"/>
                </a:cubicBezTo>
                <a:lnTo>
                  <a:pt x="21387" y="21600"/>
                </a:lnTo>
                <a:cubicBezTo>
                  <a:pt x="21504" y="21600"/>
                  <a:pt x="21600" y="21528"/>
                  <a:pt x="21600" y="21438"/>
                </a:cubicBezTo>
                <a:lnTo>
                  <a:pt x="21600" y="5895"/>
                </a:lnTo>
                <a:cubicBezTo>
                  <a:pt x="21600" y="5863"/>
                  <a:pt x="21567" y="5837"/>
                  <a:pt x="21525" y="5837"/>
                </a:cubicBezTo>
                <a:lnTo>
                  <a:pt x="14257" y="5837"/>
                </a:lnTo>
                <a:cubicBezTo>
                  <a:pt x="14140" y="5837"/>
                  <a:pt x="14044" y="5765"/>
                  <a:pt x="14044" y="5674"/>
                </a:cubicBezTo>
                <a:lnTo>
                  <a:pt x="14044" y="58"/>
                </a:lnTo>
                <a:cubicBezTo>
                  <a:pt x="14044" y="26"/>
                  <a:pt x="14010" y="0"/>
                  <a:pt x="13969" y="0"/>
                </a:cubicBezTo>
                <a:lnTo>
                  <a:pt x="213" y="0"/>
                </a:lnTo>
                <a:close/>
                <a:moveTo>
                  <a:pt x="15018" y="86"/>
                </a:moveTo>
                <a:cubicBezTo>
                  <a:pt x="14992" y="94"/>
                  <a:pt x="14972" y="114"/>
                  <a:pt x="14972" y="140"/>
                </a:cubicBezTo>
                <a:lnTo>
                  <a:pt x="14972" y="4958"/>
                </a:lnTo>
                <a:cubicBezTo>
                  <a:pt x="14972" y="5048"/>
                  <a:pt x="15068" y="5120"/>
                  <a:pt x="15185" y="5120"/>
                </a:cubicBezTo>
                <a:lnTo>
                  <a:pt x="21419" y="5120"/>
                </a:lnTo>
                <a:cubicBezTo>
                  <a:pt x="21486" y="5120"/>
                  <a:pt x="21519" y="5058"/>
                  <a:pt x="21472" y="5021"/>
                </a:cubicBezTo>
                <a:lnTo>
                  <a:pt x="15100" y="99"/>
                </a:lnTo>
                <a:cubicBezTo>
                  <a:pt x="15077" y="81"/>
                  <a:pt x="15044" y="77"/>
                  <a:pt x="15018" y="86"/>
                </a:cubicBezTo>
                <a:close/>
              </a:path>
            </a:pathLst>
          </a:cu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480" name="Document"/>
          <p:cNvSpPr/>
          <p:nvPr/>
        </p:nvSpPr>
        <p:spPr>
          <a:xfrm>
            <a:off x="7211747" y="5568814"/>
            <a:ext cx="511706" cy="662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3" y="0"/>
                </a:moveTo>
                <a:cubicBezTo>
                  <a:pt x="96" y="0"/>
                  <a:pt x="0" y="72"/>
                  <a:pt x="0" y="162"/>
                </a:cubicBezTo>
                <a:lnTo>
                  <a:pt x="0" y="21438"/>
                </a:lnTo>
                <a:cubicBezTo>
                  <a:pt x="0" y="21528"/>
                  <a:pt x="96" y="21600"/>
                  <a:pt x="213" y="21600"/>
                </a:cubicBezTo>
                <a:lnTo>
                  <a:pt x="21387" y="21600"/>
                </a:lnTo>
                <a:cubicBezTo>
                  <a:pt x="21504" y="21600"/>
                  <a:pt x="21600" y="21528"/>
                  <a:pt x="21600" y="21438"/>
                </a:cubicBezTo>
                <a:lnTo>
                  <a:pt x="21600" y="5895"/>
                </a:lnTo>
                <a:cubicBezTo>
                  <a:pt x="21600" y="5863"/>
                  <a:pt x="21567" y="5837"/>
                  <a:pt x="21525" y="5837"/>
                </a:cubicBezTo>
                <a:lnTo>
                  <a:pt x="14257" y="5837"/>
                </a:lnTo>
                <a:cubicBezTo>
                  <a:pt x="14140" y="5837"/>
                  <a:pt x="14044" y="5765"/>
                  <a:pt x="14044" y="5674"/>
                </a:cubicBezTo>
                <a:lnTo>
                  <a:pt x="14044" y="58"/>
                </a:lnTo>
                <a:cubicBezTo>
                  <a:pt x="14044" y="26"/>
                  <a:pt x="14010" y="0"/>
                  <a:pt x="13969" y="0"/>
                </a:cubicBezTo>
                <a:lnTo>
                  <a:pt x="213" y="0"/>
                </a:lnTo>
                <a:close/>
                <a:moveTo>
                  <a:pt x="15018" y="86"/>
                </a:moveTo>
                <a:cubicBezTo>
                  <a:pt x="14992" y="94"/>
                  <a:pt x="14972" y="114"/>
                  <a:pt x="14972" y="140"/>
                </a:cubicBezTo>
                <a:lnTo>
                  <a:pt x="14972" y="4958"/>
                </a:lnTo>
                <a:cubicBezTo>
                  <a:pt x="14972" y="5048"/>
                  <a:pt x="15068" y="5120"/>
                  <a:pt x="15185" y="5120"/>
                </a:cubicBezTo>
                <a:lnTo>
                  <a:pt x="21419" y="5120"/>
                </a:lnTo>
                <a:cubicBezTo>
                  <a:pt x="21486" y="5120"/>
                  <a:pt x="21519" y="5058"/>
                  <a:pt x="21472" y="5021"/>
                </a:cubicBezTo>
                <a:lnTo>
                  <a:pt x="15100" y="99"/>
                </a:lnTo>
                <a:cubicBezTo>
                  <a:pt x="15077" y="81"/>
                  <a:pt x="15044" y="77"/>
                  <a:pt x="15018" y="86"/>
                </a:cubicBezTo>
                <a:close/>
              </a:path>
            </a:pathLst>
          </a:cu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481" name="Document"/>
          <p:cNvSpPr/>
          <p:nvPr/>
        </p:nvSpPr>
        <p:spPr>
          <a:xfrm>
            <a:off x="7788147" y="5568814"/>
            <a:ext cx="511706" cy="662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3" y="0"/>
                </a:moveTo>
                <a:cubicBezTo>
                  <a:pt x="96" y="0"/>
                  <a:pt x="0" y="72"/>
                  <a:pt x="0" y="162"/>
                </a:cubicBezTo>
                <a:lnTo>
                  <a:pt x="0" y="21438"/>
                </a:lnTo>
                <a:cubicBezTo>
                  <a:pt x="0" y="21528"/>
                  <a:pt x="96" y="21600"/>
                  <a:pt x="213" y="21600"/>
                </a:cubicBezTo>
                <a:lnTo>
                  <a:pt x="21387" y="21600"/>
                </a:lnTo>
                <a:cubicBezTo>
                  <a:pt x="21504" y="21600"/>
                  <a:pt x="21600" y="21528"/>
                  <a:pt x="21600" y="21438"/>
                </a:cubicBezTo>
                <a:lnTo>
                  <a:pt x="21600" y="5895"/>
                </a:lnTo>
                <a:cubicBezTo>
                  <a:pt x="21600" y="5863"/>
                  <a:pt x="21567" y="5837"/>
                  <a:pt x="21525" y="5837"/>
                </a:cubicBezTo>
                <a:lnTo>
                  <a:pt x="14257" y="5837"/>
                </a:lnTo>
                <a:cubicBezTo>
                  <a:pt x="14140" y="5837"/>
                  <a:pt x="14044" y="5765"/>
                  <a:pt x="14044" y="5674"/>
                </a:cubicBezTo>
                <a:lnTo>
                  <a:pt x="14044" y="58"/>
                </a:lnTo>
                <a:cubicBezTo>
                  <a:pt x="14044" y="26"/>
                  <a:pt x="14010" y="0"/>
                  <a:pt x="13969" y="0"/>
                </a:cubicBezTo>
                <a:lnTo>
                  <a:pt x="213" y="0"/>
                </a:lnTo>
                <a:close/>
                <a:moveTo>
                  <a:pt x="15018" y="86"/>
                </a:moveTo>
                <a:cubicBezTo>
                  <a:pt x="14992" y="94"/>
                  <a:pt x="14972" y="114"/>
                  <a:pt x="14972" y="140"/>
                </a:cubicBezTo>
                <a:lnTo>
                  <a:pt x="14972" y="4958"/>
                </a:lnTo>
                <a:cubicBezTo>
                  <a:pt x="14972" y="5048"/>
                  <a:pt x="15068" y="5120"/>
                  <a:pt x="15185" y="5120"/>
                </a:cubicBezTo>
                <a:lnTo>
                  <a:pt x="21419" y="5120"/>
                </a:lnTo>
                <a:cubicBezTo>
                  <a:pt x="21486" y="5120"/>
                  <a:pt x="21519" y="5058"/>
                  <a:pt x="21472" y="5021"/>
                </a:cubicBezTo>
                <a:lnTo>
                  <a:pt x="15100" y="99"/>
                </a:lnTo>
                <a:cubicBezTo>
                  <a:pt x="15077" y="81"/>
                  <a:pt x="15044" y="77"/>
                  <a:pt x="15018" y="86"/>
                </a:cubicBezTo>
                <a:close/>
              </a:path>
            </a:pathLst>
          </a:cu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482" name="Document"/>
          <p:cNvSpPr/>
          <p:nvPr/>
        </p:nvSpPr>
        <p:spPr>
          <a:xfrm>
            <a:off x="8364547" y="5568814"/>
            <a:ext cx="511707" cy="662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3" y="0"/>
                </a:moveTo>
                <a:cubicBezTo>
                  <a:pt x="96" y="0"/>
                  <a:pt x="0" y="72"/>
                  <a:pt x="0" y="162"/>
                </a:cubicBezTo>
                <a:lnTo>
                  <a:pt x="0" y="21438"/>
                </a:lnTo>
                <a:cubicBezTo>
                  <a:pt x="0" y="21528"/>
                  <a:pt x="96" y="21600"/>
                  <a:pt x="213" y="21600"/>
                </a:cubicBezTo>
                <a:lnTo>
                  <a:pt x="21387" y="21600"/>
                </a:lnTo>
                <a:cubicBezTo>
                  <a:pt x="21504" y="21600"/>
                  <a:pt x="21600" y="21528"/>
                  <a:pt x="21600" y="21438"/>
                </a:cubicBezTo>
                <a:lnTo>
                  <a:pt x="21600" y="5895"/>
                </a:lnTo>
                <a:cubicBezTo>
                  <a:pt x="21600" y="5863"/>
                  <a:pt x="21567" y="5837"/>
                  <a:pt x="21525" y="5837"/>
                </a:cubicBezTo>
                <a:lnTo>
                  <a:pt x="14257" y="5837"/>
                </a:lnTo>
                <a:cubicBezTo>
                  <a:pt x="14140" y="5837"/>
                  <a:pt x="14044" y="5765"/>
                  <a:pt x="14044" y="5674"/>
                </a:cubicBezTo>
                <a:lnTo>
                  <a:pt x="14044" y="58"/>
                </a:lnTo>
                <a:cubicBezTo>
                  <a:pt x="14044" y="26"/>
                  <a:pt x="14010" y="0"/>
                  <a:pt x="13969" y="0"/>
                </a:cubicBezTo>
                <a:lnTo>
                  <a:pt x="213" y="0"/>
                </a:lnTo>
                <a:close/>
                <a:moveTo>
                  <a:pt x="15018" y="86"/>
                </a:moveTo>
                <a:cubicBezTo>
                  <a:pt x="14992" y="94"/>
                  <a:pt x="14972" y="114"/>
                  <a:pt x="14972" y="140"/>
                </a:cubicBezTo>
                <a:lnTo>
                  <a:pt x="14972" y="4958"/>
                </a:lnTo>
                <a:cubicBezTo>
                  <a:pt x="14972" y="5048"/>
                  <a:pt x="15068" y="5120"/>
                  <a:pt x="15185" y="5120"/>
                </a:cubicBezTo>
                <a:lnTo>
                  <a:pt x="21419" y="5120"/>
                </a:lnTo>
                <a:cubicBezTo>
                  <a:pt x="21486" y="5120"/>
                  <a:pt x="21519" y="5058"/>
                  <a:pt x="21472" y="5021"/>
                </a:cubicBezTo>
                <a:lnTo>
                  <a:pt x="15100" y="99"/>
                </a:lnTo>
                <a:cubicBezTo>
                  <a:pt x="15077" y="81"/>
                  <a:pt x="15044" y="77"/>
                  <a:pt x="15018" y="86"/>
                </a:cubicBezTo>
                <a:close/>
              </a:path>
            </a:pathLst>
          </a:cu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483" name="Server holds all files"/>
          <p:cNvSpPr txBox="1"/>
          <p:nvPr/>
        </p:nvSpPr>
        <p:spPr>
          <a:xfrm>
            <a:off x="1655832" y="5441104"/>
            <a:ext cx="4507536"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825500">
              <a:defRPr b="1" sz="3600">
                <a:solidFill>
                  <a:srgbClr val="000000"/>
                </a:solidFill>
              </a:defRPr>
            </a:lvl1pPr>
          </a:lstStyle>
          <a:p>
            <a:pPr/>
            <a:r>
              <a:t>Server holds all files</a:t>
            </a:r>
          </a:p>
        </p:txBody>
      </p:sp>
      <p:sp>
        <p:nvSpPr>
          <p:cNvPr id="484" name="Clients send every read/write request to server"/>
          <p:cNvSpPr txBox="1"/>
          <p:nvPr/>
        </p:nvSpPr>
        <p:spPr>
          <a:xfrm>
            <a:off x="3018965" y="12104370"/>
            <a:ext cx="10318091"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825500">
              <a:defRPr b="1" sz="3600">
                <a:solidFill>
                  <a:srgbClr val="000000"/>
                </a:solidFill>
              </a:defRPr>
            </a:lvl1pPr>
          </a:lstStyle>
          <a:p>
            <a:pPr/>
            <a:r>
              <a:t>Clients send every read/write request to server</a:t>
            </a:r>
          </a:p>
        </p:txBody>
      </p:sp>
      <p:grpSp>
        <p:nvGrpSpPr>
          <p:cNvPr id="489" name="Group"/>
          <p:cNvGrpSpPr/>
          <p:nvPr/>
        </p:nvGrpSpPr>
        <p:grpSpPr>
          <a:xfrm>
            <a:off x="15531084" y="4275444"/>
            <a:ext cx="8731164" cy="7608065"/>
            <a:chOff x="0" y="0"/>
            <a:chExt cx="8731162" cy="7608064"/>
          </a:xfrm>
        </p:grpSpPr>
        <p:sp>
          <p:nvSpPr>
            <p:cNvPr id="485" name="Line"/>
            <p:cNvSpPr/>
            <p:nvPr/>
          </p:nvSpPr>
          <p:spPr>
            <a:xfrm flipV="1">
              <a:off x="646349" y="787832"/>
              <a:ext cx="1" cy="6820233"/>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86" name="Line"/>
            <p:cNvSpPr/>
            <p:nvPr/>
          </p:nvSpPr>
          <p:spPr>
            <a:xfrm flipV="1">
              <a:off x="8024472" y="787832"/>
              <a:ext cx="1" cy="6820233"/>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87" name="Client"/>
            <p:cNvSpPr txBox="1"/>
            <p:nvPr/>
          </p:nvSpPr>
          <p:spPr>
            <a:xfrm>
              <a:off x="-1" y="0"/>
              <a:ext cx="1283743" cy="626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b="1" sz="3200">
                  <a:solidFill>
                    <a:srgbClr val="000000"/>
                  </a:solidFill>
                </a:defRPr>
              </a:lvl1pPr>
            </a:lstStyle>
            <a:p>
              <a:pPr/>
              <a:r>
                <a:t>Client</a:t>
              </a:r>
            </a:p>
          </p:txBody>
        </p:sp>
        <p:sp>
          <p:nvSpPr>
            <p:cNvPr id="488" name="Server"/>
            <p:cNvSpPr txBox="1"/>
            <p:nvPr/>
          </p:nvSpPr>
          <p:spPr>
            <a:xfrm>
              <a:off x="7317779" y="0"/>
              <a:ext cx="1413384" cy="626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b="1" sz="3200">
                  <a:solidFill>
                    <a:srgbClr val="000000"/>
                  </a:solidFill>
                </a:defRPr>
              </a:lvl1pPr>
            </a:lstStyle>
            <a:p>
              <a:pPr/>
              <a:r>
                <a:t>Server</a:t>
              </a:r>
            </a:p>
          </p:txBody>
        </p:sp>
      </p:grpSp>
      <p:grpSp>
        <p:nvGrpSpPr>
          <p:cNvPr id="492" name="Group"/>
          <p:cNvGrpSpPr/>
          <p:nvPr/>
        </p:nvGrpSpPr>
        <p:grpSpPr>
          <a:xfrm>
            <a:off x="16257207" y="5271712"/>
            <a:ext cx="7219149" cy="952448"/>
            <a:chOff x="0" y="10988"/>
            <a:chExt cx="7219148" cy="952446"/>
          </a:xfrm>
        </p:grpSpPr>
        <p:sp>
          <p:nvSpPr>
            <p:cNvPr id="490" name="open(“file”)"/>
            <p:cNvSpPr txBox="1"/>
            <p:nvPr/>
          </p:nvSpPr>
          <p:spPr>
            <a:xfrm>
              <a:off x="225747" y="10988"/>
              <a:ext cx="2329816" cy="62638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b="1" sz="3200">
                  <a:solidFill>
                    <a:srgbClr val="000000"/>
                  </a:solidFill>
                </a:defRPr>
              </a:lvl1pPr>
            </a:lstStyle>
            <a:p>
              <a:pPr/>
              <a:r>
                <a:t>open(“file”)</a:t>
              </a:r>
            </a:p>
          </p:txBody>
        </p:sp>
        <p:sp>
          <p:nvSpPr>
            <p:cNvPr id="491" name="Line"/>
            <p:cNvSpPr/>
            <p:nvPr/>
          </p:nvSpPr>
          <p:spPr>
            <a:xfrm>
              <a:off x="-1" y="659634"/>
              <a:ext cx="7219150" cy="30380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grpSp>
      <p:grpSp>
        <p:nvGrpSpPr>
          <p:cNvPr id="495" name="Group"/>
          <p:cNvGrpSpPr/>
          <p:nvPr/>
        </p:nvGrpSpPr>
        <p:grpSpPr>
          <a:xfrm>
            <a:off x="16257387" y="7311888"/>
            <a:ext cx="7219149" cy="1576339"/>
            <a:chOff x="0" y="6855"/>
            <a:chExt cx="7219148" cy="1576338"/>
          </a:xfrm>
        </p:grpSpPr>
        <p:sp>
          <p:nvSpPr>
            <p:cNvPr id="493" name="seek(fd, 10)"/>
            <p:cNvSpPr/>
            <p:nvPr/>
          </p:nvSpPr>
          <p:spPr>
            <a:xfrm>
              <a:off x="1390475" y="313193"/>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b="1" sz="3200">
                  <a:solidFill>
                    <a:srgbClr val="000000"/>
                  </a:solidFill>
                </a:defRPr>
              </a:lvl1pPr>
            </a:lstStyle>
            <a:p>
              <a:pPr/>
              <a:r>
                <a:t>seek(fd, 10)</a:t>
              </a:r>
            </a:p>
          </p:txBody>
        </p:sp>
        <p:sp>
          <p:nvSpPr>
            <p:cNvPr id="494" name="Line"/>
            <p:cNvSpPr/>
            <p:nvPr/>
          </p:nvSpPr>
          <p:spPr>
            <a:xfrm>
              <a:off x="-1" y="6855"/>
              <a:ext cx="7219150" cy="30380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grpSp>
      <p:sp>
        <p:nvSpPr>
          <p:cNvPr id="496" name="Line"/>
          <p:cNvSpPr/>
          <p:nvPr/>
        </p:nvSpPr>
        <p:spPr>
          <a:xfrm flipH="1">
            <a:off x="16256456" y="7848546"/>
            <a:ext cx="7219149" cy="30380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grpSp>
        <p:nvGrpSpPr>
          <p:cNvPr id="499" name="Group"/>
          <p:cNvGrpSpPr/>
          <p:nvPr/>
        </p:nvGrpSpPr>
        <p:grpSpPr>
          <a:xfrm>
            <a:off x="16264375" y="6474140"/>
            <a:ext cx="7219150" cy="1270001"/>
            <a:chOff x="0" y="313193"/>
            <a:chExt cx="7219148" cy="1270000"/>
          </a:xfrm>
        </p:grpSpPr>
        <p:sp>
          <p:nvSpPr>
            <p:cNvPr id="497" name="fd"/>
            <p:cNvSpPr/>
            <p:nvPr/>
          </p:nvSpPr>
          <p:spPr>
            <a:xfrm>
              <a:off x="274580" y="313193"/>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b="1" sz="3200">
                  <a:solidFill>
                    <a:srgbClr val="000000"/>
                  </a:solidFill>
                </a:defRPr>
              </a:lvl1pPr>
            </a:lstStyle>
            <a:p>
              <a:pPr/>
              <a:r>
                <a:t>fd</a:t>
              </a:r>
            </a:p>
          </p:txBody>
        </p:sp>
        <p:sp>
          <p:nvSpPr>
            <p:cNvPr id="498" name="Line"/>
            <p:cNvSpPr/>
            <p:nvPr/>
          </p:nvSpPr>
          <p:spPr>
            <a:xfrm flipH="1">
              <a:off x="-1" y="437014"/>
              <a:ext cx="7219149" cy="30380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grpSp>
      <p:grpSp>
        <p:nvGrpSpPr>
          <p:cNvPr id="502" name="Group"/>
          <p:cNvGrpSpPr/>
          <p:nvPr/>
        </p:nvGrpSpPr>
        <p:grpSpPr>
          <a:xfrm>
            <a:off x="16257565" y="8702113"/>
            <a:ext cx="7219150" cy="882699"/>
            <a:chOff x="0" y="10988"/>
            <a:chExt cx="7219148" cy="882698"/>
          </a:xfrm>
        </p:grpSpPr>
        <p:sp>
          <p:nvSpPr>
            <p:cNvPr id="500" name="read(fd)"/>
            <p:cNvSpPr txBox="1"/>
            <p:nvPr/>
          </p:nvSpPr>
          <p:spPr>
            <a:xfrm>
              <a:off x="248664" y="10988"/>
              <a:ext cx="1645439" cy="62638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b="1" sz="3200">
                  <a:solidFill>
                    <a:srgbClr val="000000"/>
                  </a:solidFill>
                </a:defRPr>
              </a:lvl1pPr>
            </a:lstStyle>
            <a:p>
              <a:pPr/>
              <a:r>
                <a:t>read(fd)</a:t>
              </a:r>
            </a:p>
          </p:txBody>
        </p:sp>
        <p:sp>
          <p:nvSpPr>
            <p:cNvPr id="501" name="Line"/>
            <p:cNvSpPr/>
            <p:nvPr/>
          </p:nvSpPr>
          <p:spPr>
            <a:xfrm>
              <a:off x="-1" y="589887"/>
              <a:ext cx="7219150" cy="30380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grpSp>
      <p:sp>
        <p:nvSpPr>
          <p:cNvPr id="503" name="Line"/>
          <p:cNvSpPr/>
          <p:nvPr/>
        </p:nvSpPr>
        <p:spPr>
          <a:xfrm flipH="1">
            <a:off x="16256636" y="9817670"/>
            <a:ext cx="7219149" cy="303801"/>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48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49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49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49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5" fill="hold">
                                  <p:stCondLst>
                                    <p:cond delay="0"/>
                                  </p:stCondLst>
                                  <p:iterate type="el" backwards="0">
                                    <p:tmAbs val="0"/>
                                  </p:iterate>
                                  <p:childTnLst>
                                    <p:set>
                                      <p:cBhvr>
                                        <p:cTn id="22" fill="hold"/>
                                        <p:tgtEl>
                                          <p:spTgt spid="49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Class="entr" nodeType="clickEffect" presetSubtype="0" presetID="1" grpId="6" fill="hold">
                                  <p:stCondLst>
                                    <p:cond delay="0"/>
                                  </p:stCondLst>
                                  <p:iterate type="el" backwards="0">
                                    <p:tmAbs val="0"/>
                                  </p:iterate>
                                  <p:childTnLst>
                                    <p:set>
                                      <p:cBhvr>
                                        <p:cTn id="26" fill="hold"/>
                                        <p:tgtEl>
                                          <p:spTgt spid="50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Class="entr" nodeType="clickEffect" presetSubtype="0" presetID="1" grpId="7" fill="hold">
                                  <p:stCondLst>
                                    <p:cond delay="0"/>
                                  </p:stCondLst>
                                  <p:iterate type="el" backwards="0">
                                    <p:tmAbs val="0"/>
                                  </p:iterate>
                                  <p:childTnLst>
                                    <p:set>
                                      <p:cBhvr>
                                        <p:cTn id="30" fill="hold"/>
                                        <p:tgtEl>
                                          <p:spTgt spid="50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02" grpId="6"/>
      <p:bldP build="whole" bldLvl="1" animBg="1" rev="0" advAuto="0" spid="496" grpId="5"/>
      <p:bldP build="whole" bldLvl="1" animBg="1" rev="0" advAuto="0" spid="503" grpId="7"/>
      <p:bldP build="whole" bldLvl="1" animBg="1" rev="0" advAuto="0" spid="499" grpId="3"/>
      <p:bldP build="whole" bldLvl="1" animBg="1" rev="0" advAuto="0" spid="489" grpId="1"/>
      <p:bldP build="whole" bldLvl="1" animBg="1" rev="0" advAuto="0" spid="492" grpId="2"/>
      <p:bldP build="whole" bldLvl="1" animBg="1" rev="0" advAuto="0" spid="495" grpId="4"/>
    </p:bldLst>
  </p:timing>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7" name="NFS: The Networked Filesystem"/>
          <p:cNvSpPr txBox="1"/>
          <p:nvPr>
            <p:ph type="title"/>
          </p:nvPr>
        </p:nvSpPr>
        <p:spPr>
          <a:xfrm>
            <a:off x="1206500" y="977900"/>
            <a:ext cx="21971000" cy="1433163"/>
          </a:xfrm>
          <a:prstGeom prst="rect">
            <a:avLst/>
          </a:prstGeom>
        </p:spPr>
        <p:txBody>
          <a:bodyPr/>
          <a:lstStyle/>
          <a:p>
            <a:pPr/>
            <a:r>
              <a:t>NFS: The Networked Filesystem</a:t>
            </a:r>
          </a:p>
        </p:txBody>
      </p:sp>
      <p:sp>
        <p:nvSpPr>
          <p:cNvPr id="508" name="Not quite a monolithic architecture: caching"/>
          <p:cNvSpPr txBox="1"/>
          <p:nvPr>
            <p:ph type="body" idx="21"/>
          </p:nvPr>
        </p:nvSpPr>
        <p:spPr>
          <a:xfrm>
            <a:off x="1206500" y="2271362"/>
            <a:ext cx="21971000" cy="934780"/>
          </a:xfrm>
          <a:prstGeom prst="rect">
            <a:avLst/>
          </a:prstGeom>
          <a:extLst>
            <a:ext uri="{C572A759-6A51-4108-AA02-DFA0A04FC94B}">
              <ma14:wrappingTextBoxFlag xmlns:ma14="http://schemas.microsoft.com/office/mac/drawingml/2011/main" val="1"/>
            </a:ext>
          </a:extLst>
        </p:spPr>
        <p:txBody>
          <a:bodyPr/>
          <a:lstStyle/>
          <a:p>
            <a:pPr/>
            <a:r>
              <a:t>Not quite a monolithic architecture: caching</a:t>
            </a:r>
          </a:p>
        </p:txBody>
      </p:sp>
      <p:sp>
        <p:nvSpPr>
          <p:cNvPr id="509" name="Client 1 cache"/>
          <p:cNvSpPr/>
          <p:nvPr/>
        </p:nvSpPr>
        <p:spPr>
          <a:xfrm>
            <a:off x="5921898" y="3172970"/>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 1 cache</a:t>
            </a:r>
          </a:p>
        </p:txBody>
      </p:sp>
      <p:sp>
        <p:nvSpPr>
          <p:cNvPr id="510" name="Server"/>
          <p:cNvSpPr/>
          <p:nvPr/>
        </p:nvSpPr>
        <p:spPr>
          <a:xfrm>
            <a:off x="10984846" y="6692800"/>
            <a:ext cx="2414308" cy="1909699"/>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Server</a:t>
            </a:r>
          </a:p>
        </p:txBody>
      </p:sp>
      <p:sp>
        <p:nvSpPr>
          <p:cNvPr id="511" name="File 1: “a”"/>
          <p:cNvSpPr txBox="1"/>
          <p:nvPr/>
        </p:nvSpPr>
        <p:spPr>
          <a:xfrm>
            <a:off x="11184978" y="7334456"/>
            <a:ext cx="2014044" cy="626387"/>
          </a:xfrm>
          <a:prstGeom prst="rect">
            <a:avLst/>
          </a:prstGeom>
          <a:solidFill>
            <a:srgbClr val="D8D3E7"/>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File 1: “a”</a:t>
            </a:r>
          </a:p>
        </p:txBody>
      </p:sp>
      <p:sp>
        <p:nvSpPr>
          <p:cNvPr id="512" name="Client 2 cache"/>
          <p:cNvSpPr/>
          <p:nvPr/>
        </p:nvSpPr>
        <p:spPr>
          <a:xfrm>
            <a:off x="15154747" y="3172970"/>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 2 cache</a:t>
            </a:r>
          </a:p>
        </p:txBody>
      </p:sp>
      <p:sp>
        <p:nvSpPr>
          <p:cNvPr id="513" name="2. Read File: “a”"/>
          <p:cNvSpPr txBox="1"/>
          <p:nvPr/>
        </p:nvSpPr>
        <p:spPr>
          <a:xfrm>
            <a:off x="5504912" y="5886677"/>
            <a:ext cx="3248280"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2. Read File: “a”</a:t>
            </a:r>
          </a:p>
        </p:txBody>
      </p:sp>
      <p:sp>
        <p:nvSpPr>
          <p:cNvPr id="514" name="File 1: “a”"/>
          <p:cNvSpPr txBox="1"/>
          <p:nvPr/>
        </p:nvSpPr>
        <p:spPr>
          <a:xfrm>
            <a:off x="11184978" y="7334456"/>
            <a:ext cx="2014044" cy="626387"/>
          </a:xfrm>
          <a:prstGeom prst="rect">
            <a:avLst/>
          </a:prstGeom>
          <a:solidFill>
            <a:srgbClr val="D8D3E7"/>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File 1: “a”</a:t>
            </a:r>
          </a:p>
        </p:txBody>
      </p:sp>
      <p:sp>
        <p:nvSpPr>
          <p:cNvPr id="515" name="4. Write File: “b”"/>
          <p:cNvSpPr txBox="1"/>
          <p:nvPr/>
        </p:nvSpPr>
        <p:spPr>
          <a:xfrm>
            <a:off x="14726586" y="5853465"/>
            <a:ext cx="3270632"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4. Write File: “b”</a:t>
            </a:r>
          </a:p>
        </p:txBody>
      </p:sp>
      <p:sp>
        <p:nvSpPr>
          <p:cNvPr id="516" name="File 1: “b”"/>
          <p:cNvSpPr txBox="1"/>
          <p:nvPr/>
        </p:nvSpPr>
        <p:spPr>
          <a:xfrm>
            <a:off x="15347362" y="4242349"/>
            <a:ext cx="2029080" cy="626388"/>
          </a:xfrm>
          <a:prstGeom prst="rect">
            <a:avLst/>
          </a:prstGeom>
          <a:solidFill>
            <a:srgbClr val="D8D3E7"/>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File 1: “b”</a:t>
            </a:r>
          </a:p>
        </p:txBody>
      </p:sp>
      <p:sp>
        <p:nvSpPr>
          <p:cNvPr id="517" name="File 1: “b”"/>
          <p:cNvSpPr txBox="1"/>
          <p:nvPr/>
        </p:nvSpPr>
        <p:spPr>
          <a:xfrm>
            <a:off x="15347362" y="4242349"/>
            <a:ext cx="2029080" cy="626388"/>
          </a:xfrm>
          <a:prstGeom prst="rect">
            <a:avLst/>
          </a:prstGeom>
          <a:solidFill>
            <a:srgbClr val="D8D3E7"/>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File 1: “b”</a:t>
            </a:r>
          </a:p>
        </p:txBody>
      </p:sp>
      <p:sp>
        <p:nvSpPr>
          <p:cNvPr id="518" name="1. Open File"/>
          <p:cNvSpPr txBox="1"/>
          <p:nvPr/>
        </p:nvSpPr>
        <p:spPr>
          <a:xfrm>
            <a:off x="5482899" y="5253961"/>
            <a:ext cx="2443201"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1. Open File</a:t>
            </a:r>
          </a:p>
        </p:txBody>
      </p:sp>
      <p:sp>
        <p:nvSpPr>
          <p:cNvPr id="519" name="3. Open File"/>
          <p:cNvSpPr txBox="1"/>
          <p:nvPr/>
        </p:nvSpPr>
        <p:spPr>
          <a:xfrm>
            <a:off x="14703960" y="5241254"/>
            <a:ext cx="2443202"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3. Open File</a:t>
            </a:r>
          </a:p>
        </p:txBody>
      </p:sp>
      <p:sp>
        <p:nvSpPr>
          <p:cNvPr id="520" name="7. Close File"/>
          <p:cNvSpPr txBox="1"/>
          <p:nvPr/>
        </p:nvSpPr>
        <p:spPr>
          <a:xfrm>
            <a:off x="14705793" y="6532101"/>
            <a:ext cx="2510258"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7. Close File</a:t>
            </a:r>
          </a:p>
        </p:txBody>
      </p:sp>
      <p:sp>
        <p:nvSpPr>
          <p:cNvPr id="521" name="Client 3 cache"/>
          <p:cNvSpPr/>
          <p:nvPr/>
        </p:nvSpPr>
        <p:spPr>
          <a:xfrm>
            <a:off x="5921898" y="9117455"/>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 3 cache</a:t>
            </a:r>
          </a:p>
        </p:txBody>
      </p:sp>
      <p:sp>
        <p:nvSpPr>
          <p:cNvPr id="522" name="9. Read File: “b”"/>
          <p:cNvSpPr txBox="1"/>
          <p:nvPr/>
        </p:nvSpPr>
        <p:spPr>
          <a:xfrm>
            <a:off x="5497394" y="11769052"/>
            <a:ext cx="3263317"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9. Read File: “b”</a:t>
            </a:r>
          </a:p>
        </p:txBody>
      </p:sp>
      <p:sp>
        <p:nvSpPr>
          <p:cNvPr id="523" name="8. Open File"/>
          <p:cNvSpPr txBox="1"/>
          <p:nvPr/>
        </p:nvSpPr>
        <p:spPr>
          <a:xfrm>
            <a:off x="5482899" y="11136337"/>
            <a:ext cx="2443201"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8. Open File</a:t>
            </a:r>
          </a:p>
        </p:txBody>
      </p:sp>
      <p:sp>
        <p:nvSpPr>
          <p:cNvPr id="524" name="Client 4 cache"/>
          <p:cNvSpPr/>
          <p:nvPr/>
        </p:nvSpPr>
        <p:spPr>
          <a:xfrm>
            <a:off x="15154747" y="9092043"/>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 4 cache</a:t>
            </a:r>
          </a:p>
        </p:txBody>
      </p:sp>
      <p:sp>
        <p:nvSpPr>
          <p:cNvPr id="525" name="6. Read File: “a”"/>
          <p:cNvSpPr txBox="1"/>
          <p:nvPr/>
        </p:nvSpPr>
        <p:spPr>
          <a:xfrm>
            <a:off x="14737762" y="11743640"/>
            <a:ext cx="3248280"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6. Read File: “a”</a:t>
            </a:r>
          </a:p>
        </p:txBody>
      </p:sp>
      <p:sp>
        <p:nvSpPr>
          <p:cNvPr id="526" name="5. Open File"/>
          <p:cNvSpPr txBox="1"/>
          <p:nvPr/>
        </p:nvSpPr>
        <p:spPr>
          <a:xfrm>
            <a:off x="14715747" y="11110924"/>
            <a:ext cx="2443202"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5. Open File</a:t>
            </a:r>
          </a:p>
        </p:txBody>
      </p:sp>
      <p:sp>
        <p:nvSpPr>
          <p:cNvPr id="527" name="File 1: “a”"/>
          <p:cNvSpPr txBox="1"/>
          <p:nvPr/>
        </p:nvSpPr>
        <p:spPr>
          <a:xfrm>
            <a:off x="11184978" y="7334456"/>
            <a:ext cx="2014044" cy="626387"/>
          </a:xfrm>
          <a:prstGeom prst="rect">
            <a:avLst/>
          </a:prstGeom>
          <a:solidFill>
            <a:srgbClr val="D8D3E7"/>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File 1: “a”</a:t>
            </a:r>
          </a:p>
        </p:txBody>
      </p:sp>
      <p:sp>
        <p:nvSpPr>
          <p:cNvPr id="528" name="File 1: “b”"/>
          <p:cNvSpPr txBox="1"/>
          <p:nvPr/>
        </p:nvSpPr>
        <p:spPr>
          <a:xfrm>
            <a:off x="11177460" y="7334456"/>
            <a:ext cx="2029080" cy="626387"/>
          </a:xfrm>
          <a:prstGeom prst="rect">
            <a:avLst/>
          </a:prstGeom>
          <a:solidFill>
            <a:srgbClr val="D8D3E7"/>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File 1: “b”</a:t>
            </a:r>
          </a:p>
        </p:txBody>
      </p:sp>
      <p:grpSp>
        <p:nvGrpSpPr>
          <p:cNvPr id="531" name="This is called “Open-to-Close” consistency. It is weird."/>
          <p:cNvGrpSpPr/>
          <p:nvPr/>
        </p:nvGrpSpPr>
        <p:grpSpPr>
          <a:xfrm>
            <a:off x="5977902" y="12522975"/>
            <a:ext cx="12428196" cy="1272614"/>
            <a:chOff x="0" y="0"/>
            <a:chExt cx="12428194" cy="1272613"/>
          </a:xfrm>
        </p:grpSpPr>
        <p:sp>
          <p:nvSpPr>
            <p:cNvPr id="530" name="This is called “Open-to-Close” consistency. It is weird."/>
            <p:cNvSpPr txBox="1"/>
            <p:nvPr/>
          </p:nvSpPr>
          <p:spPr>
            <a:xfrm>
              <a:off x="215899" y="139700"/>
              <a:ext cx="11996396" cy="713814"/>
            </a:xfrm>
            <a:prstGeom prst="rect">
              <a:avLst/>
            </a:prstGeom>
            <a:solidFill>
              <a:srgbClr val="FFFFFF"/>
            </a:solidFill>
            <a:ln>
              <a:noFill/>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b="1" sz="3600">
                  <a:solidFill>
                    <a:srgbClr val="C82506"/>
                  </a:solidFill>
                </a:defRPr>
              </a:lvl1pPr>
            </a:lstStyle>
            <a:p>
              <a:pPr/>
              <a:r>
                <a:t>This is called “Open-to-Close” consistency. It is weird.</a:t>
              </a:r>
            </a:p>
          </p:txBody>
        </p:sp>
        <p:pic>
          <p:nvPicPr>
            <p:cNvPr id="529" name="This is called “Open-to-Close” consistency. It is weird. This is called “Open-to-Close” consistency. It is weird." descr="This is called “Open-to-Close” consistency. It is weird. This is called “Open-to-Close” consistency. It is weird."/>
            <p:cNvPicPr>
              <a:picLocks noChangeAspect="0"/>
            </p:cNvPicPr>
            <p:nvPr/>
          </p:nvPicPr>
          <p:blipFill>
            <a:blip r:embed="rId2">
              <a:extLst/>
            </a:blip>
            <a:stretch>
              <a:fillRect/>
            </a:stretch>
          </p:blipFill>
          <p:spPr>
            <a:xfrm>
              <a:off x="-1" y="0"/>
              <a:ext cx="12428196" cy="1272614"/>
            </a:xfrm>
            <a:prstGeom prst="rect">
              <a:avLst/>
            </a:prstGeom>
            <a:effectLst/>
          </p:spPr>
        </p:pic>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5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513"/>
                                        </p:tgtEl>
                                        <p:attrNameLst>
                                          <p:attrName>style.visibility</p:attrName>
                                        </p:attrNameLst>
                                      </p:cBhvr>
                                      <p:to>
                                        <p:strVal val="visible"/>
                                      </p:to>
                                    </p:set>
                                  </p:childTnLst>
                                </p:cTn>
                              </p:par>
                            </p:childTnLst>
                          </p:cTn>
                        </p:par>
                        <p:par>
                          <p:cTn id="11" fill="hold">
                            <p:stCondLst>
                              <p:cond delay="0"/>
                            </p:stCondLst>
                            <p:childTnLst>
                              <p:par>
                                <p:cTn id="12" presetClass="path" nodeType="afterEffect" presetSubtype="0" presetID="-1" grpId="3" accel="50000" decel="50000" fill="hold">
                                  <p:stCondLst>
                                    <p:cond delay="0"/>
                                  </p:stCondLst>
                                  <p:childTnLst>
                                    <p:animMotion path="M 0.000000 0.000000 L -0.207634 -0.226827" origin="layout" pathEditMode="relative">
                                      <p:cBhvr>
                                        <p:cTn id="13" dur="1000" fill="hold"/>
                                        <p:tgtEl>
                                          <p:spTgt spid="514"/>
                                        </p:tgtEl>
                                        <p:attrNameLst>
                                          <p:attrName>ppt_x</p:attrName>
                                          <p:attrName>ppt_y</p:attrName>
                                        </p:attrNameLst>
                                      </p:cBhvr>
                                    </p:animMotion>
                                  </p:childTnLst>
                                </p:cTn>
                              </p:par>
                            </p:childTnLst>
                          </p:cTn>
                        </p:par>
                      </p:childTnLst>
                    </p:cTn>
                  </p:par>
                  <p:par>
                    <p:cTn id="14" fill="hold">
                      <p:stCondLst>
                        <p:cond delay="indefinite"/>
                      </p:stCondLst>
                      <p:childTnLst>
                        <p:par>
                          <p:cTn id="15" fill="hold">
                            <p:stCondLst>
                              <p:cond delay="0"/>
                            </p:stCondLst>
                            <p:childTnLst>
                              <p:par>
                                <p:cTn id="16" presetClass="entr" nodeType="clickEffect" presetSubtype="0" presetID="1" grpId="4" fill="hold">
                                  <p:stCondLst>
                                    <p:cond delay="0"/>
                                  </p:stCondLst>
                                  <p:iterate type="el" backwards="0">
                                    <p:tmAbs val="0"/>
                                  </p:iterate>
                                  <p:childTnLst>
                                    <p:set>
                                      <p:cBhvr>
                                        <p:cTn id="17" fill="hold"/>
                                        <p:tgtEl>
                                          <p:spTgt spid="519"/>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Class="entr" nodeType="clickEffect" presetSubtype="0" presetID="1" grpId="5" fill="hold">
                                  <p:stCondLst>
                                    <p:cond delay="0"/>
                                  </p:stCondLst>
                                  <p:iterate type="el" backwards="0">
                                    <p:tmAbs val="0"/>
                                  </p:iterate>
                                  <p:childTnLst>
                                    <p:set>
                                      <p:cBhvr>
                                        <p:cTn id="21" fill="hold"/>
                                        <p:tgtEl>
                                          <p:spTgt spid="515"/>
                                        </p:tgtEl>
                                        <p:attrNameLst>
                                          <p:attrName>style.visibility</p:attrName>
                                        </p:attrNameLst>
                                      </p:cBhvr>
                                      <p:to>
                                        <p:strVal val="visible"/>
                                      </p:to>
                                    </p:set>
                                  </p:childTnLst>
                                </p:cTn>
                              </p:par>
                            </p:childTnLst>
                          </p:cTn>
                        </p:par>
                        <p:par>
                          <p:cTn id="22" fill="hold">
                            <p:stCondLst>
                              <p:cond delay="0"/>
                            </p:stCondLst>
                            <p:childTnLst>
                              <p:par>
                                <p:cTn id="23" presetClass="entr" nodeType="afterEffect" presetSubtype="0" presetID="1" grpId="6" fill="hold">
                                  <p:stCondLst>
                                    <p:cond delay="0"/>
                                  </p:stCondLst>
                                  <p:iterate type="el" backwards="0">
                                    <p:tmAbs val="0"/>
                                  </p:iterate>
                                  <p:childTnLst>
                                    <p:set>
                                      <p:cBhvr>
                                        <p:cTn id="24" fill="hold"/>
                                        <p:tgtEl>
                                          <p:spTgt spid="516"/>
                                        </p:tgtEl>
                                        <p:attrNameLst>
                                          <p:attrName>style.visibility</p:attrName>
                                        </p:attrNameLst>
                                      </p:cBhvr>
                                      <p:to>
                                        <p:strVal val="visible"/>
                                      </p:to>
                                    </p:set>
                                  </p:childTnLst>
                                </p:cTn>
                              </p:par>
                            </p:childTnLst>
                          </p:cTn>
                        </p:par>
                        <p:par>
                          <p:cTn id="25" fill="hold">
                            <p:stCondLst>
                              <p:cond delay="0"/>
                            </p:stCondLst>
                            <p:childTnLst>
                              <p:par>
                                <p:cTn id="26" presetClass="entr" nodeType="afterEffect" presetSubtype="0" presetID="1" grpId="7" fill="hold">
                                  <p:stCondLst>
                                    <p:cond delay="0"/>
                                  </p:stCondLst>
                                  <p:iterate type="el" backwards="0">
                                    <p:tmAbs val="0"/>
                                  </p:iterate>
                                  <p:childTnLst>
                                    <p:set>
                                      <p:cBhvr>
                                        <p:cTn id="27" fill="hold"/>
                                        <p:tgtEl>
                                          <p:spTgt spid="517"/>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Class="entr" nodeType="clickEffect" presetSubtype="0" presetID="1" grpId="8" fill="hold">
                                  <p:stCondLst>
                                    <p:cond delay="0"/>
                                  </p:stCondLst>
                                  <p:iterate type="el" backwards="0">
                                    <p:tmAbs val="0"/>
                                  </p:iterate>
                                  <p:childTnLst>
                                    <p:set>
                                      <p:cBhvr>
                                        <p:cTn id="31" fill="hold"/>
                                        <p:tgtEl>
                                          <p:spTgt spid="526"/>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Class="entr" nodeType="clickEffect" presetSubtype="0" presetID="1" grpId="9" fill="hold">
                                  <p:stCondLst>
                                    <p:cond delay="0"/>
                                  </p:stCondLst>
                                  <p:iterate type="el" backwards="0">
                                    <p:tmAbs val="0"/>
                                  </p:iterate>
                                  <p:childTnLst>
                                    <p:set>
                                      <p:cBhvr>
                                        <p:cTn id="35" fill="hold"/>
                                        <p:tgtEl>
                                          <p:spTgt spid="525"/>
                                        </p:tgtEl>
                                        <p:attrNameLst>
                                          <p:attrName>style.visibility</p:attrName>
                                        </p:attrNameLst>
                                      </p:cBhvr>
                                      <p:to>
                                        <p:strVal val="visible"/>
                                      </p:to>
                                    </p:set>
                                  </p:childTnLst>
                                </p:cTn>
                              </p:par>
                            </p:childTnLst>
                          </p:cTn>
                        </p:par>
                        <p:par>
                          <p:cTn id="36" fill="hold">
                            <p:stCondLst>
                              <p:cond delay="0"/>
                            </p:stCondLst>
                            <p:childTnLst>
                              <p:par>
                                <p:cTn id="37" presetClass="path" nodeType="afterEffect" presetSubtype="0" presetID="-1" grpId="10" accel="50000" decel="50000" fill="hold">
                                  <p:stCondLst>
                                    <p:cond delay="0"/>
                                  </p:stCondLst>
                                  <p:childTnLst>
                                    <p:animMotion path="M 0.000000 0.000000 L 0.170420 0.213678" origin="layout" pathEditMode="relative">
                                      <p:cBhvr>
                                        <p:cTn id="38" dur="1000" fill="hold"/>
                                        <p:tgtEl>
                                          <p:spTgt spid="527"/>
                                        </p:tgtEl>
                                        <p:attrNameLst>
                                          <p:attrName>ppt_x</p:attrName>
                                          <p:attrName>ppt_y</p:attrName>
                                        </p:attrNameLst>
                                      </p:cBhvr>
                                    </p:animMotion>
                                  </p:childTnLst>
                                </p:cTn>
                              </p:par>
                            </p:childTnLst>
                          </p:cTn>
                        </p:par>
                      </p:childTnLst>
                    </p:cTn>
                  </p:par>
                  <p:par>
                    <p:cTn id="39" fill="hold">
                      <p:stCondLst>
                        <p:cond delay="indefinite"/>
                      </p:stCondLst>
                      <p:childTnLst>
                        <p:par>
                          <p:cTn id="40" fill="hold">
                            <p:stCondLst>
                              <p:cond delay="0"/>
                            </p:stCondLst>
                            <p:childTnLst>
                              <p:par>
                                <p:cTn id="41" presetClass="entr" nodeType="clickEffect" presetSubtype="0" presetID="1" grpId="11" fill="hold">
                                  <p:stCondLst>
                                    <p:cond delay="0"/>
                                  </p:stCondLst>
                                  <p:iterate type="el" backwards="0">
                                    <p:tmAbs val="0"/>
                                  </p:iterate>
                                  <p:childTnLst>
                                    <p:set>
                                      <p:cBhvr>
                                        <p:cTn id="42" fill="hold"/>
                                        <p:tgtEl>
                                          <p:spTgt spid="520"/>
                                        </p:tgtEl>
                                        <p:attrNameLst>
                                          <p:attrName>style.visibility</p:attrName>
                                        </p:attrNameLst>
                                      </p:cBhvr>
                                      <p:to>
                                        <p:strVal val="visible"/>
                                      </p:to>
                                    </p:set>
                                  </p:childTnLst>
                                </p:cTn>
                              </p:par>
                            </p:childTnLst>
                          </p:cTn>
                        </p:par>
                        <p:par>
                          <p:cTn id="43" fill="hold">
                            <p:stCondLst>
                              <p:cond delay="0"/>
                            </p:stCondLst>
                            <p:childTnLst>
                              <p:par>
                                <p:cTn id="44" presetClass="path" nodeType="afterEffect" presetSubtype="0" presetID="-1" grpId="12" accel="50000" decel="50000" fill="hold">
                                  <p:stCondLst>
                                    <p:cond delay="0"/>
                                  </p:stCondLst>
                                  <p:childTnLst>
                                    <p:animMotion path="M 0.000000 0.000000 L -0.171010 0.225438" origin="layout" pathEditMode="relative">
                                      <p:cBhvr>
                                        <p:cTn id="45" dur="1000" fill="hold"/>
                                        <p:tgtEl>
                                          <p:spTgt spid="516"/>
                                        </p:tgtEl>
                                        <p:attrNameLst>
                                          <p:attrName>ppt_x</p:attrName>
                                          <p:attrName>ppt_y</p:attrName>
                                        </p:attrNameLst>
                                      </p:cBhvr>
                                    </p:animMotion>
                                  </p:childTnLst>
                                </p:cTn>
                              </p:par>
                            </p:childTnLst>
                          </p:cTn>
                        </p:par>
                      </p:childTnLst>
                    </p:cTn>
                  </p:par>
                  <p:par>
                    <p:cTn id="46" fill="hold">
                      <p:stCondLst>
                        <p:cond delay="indefinite"/>
                      </p:stCondLst>
                      <p:childTnLst>
                        <p:par>
                          <p:cTn id="47" fill="hold">
                            <p:stCondLst>
                              <p:cond delay="0"/>
                            </p:stCondLst>
                            <p:childTnLst>
                              <p:par>
                                <p:cTn id="48" presetClass="entr" nodeType="clickEffect" presetSubtype="0" presetID="1" grpId="13" fill="hold">
                                  <p:stCondLst>
                                    <p:cond delay="0"/>
                                  </p:stCondLst>
                                  <p:iterate type="el" backwards="0">
                                    <p:tmAbs val="0"/>
                                  </p:iterate>
                                  <p:childTnLst>
                                    <p:set>
                                      <p:cBhvr>
                                        <p:cTn id="49" fill="hold"/>
                                        <p:tgtEl>
                                          <p:spTgt spid="523"/>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Class="entr" nodeType="clickEffect" presetSubtype="0" presetID="1" grpId="14" fill="hold">
                                  <p:stCondLst>
                                    <p:cond delay="0"/>
                                  </p:stCondLst>
                                  <p:iterate type="el" backwards="0">
                                    <p:tmAbs val="0"/>
                                  </p:iterate>
                                  <p:childTnLst>
                                    <p:set>
                                      <p:cBhvr>
                                        <p:cTn id="53" fill="hold"/>
                                        <p:tgtEl>
                                          <p:spTgt spid="522"/>
                                        </p:tgtEl>
                                        <p:attrNameLst>
                                          <p:attrName>style.visibility</p:attrName>
                                        </p:attrNameLst>
                                      </p:cBhvr>
                                      <p:to>
                                        <p:strVal val="visible"/>
                                      </p:to>
                                    </p:set>
                                  </p:childTnLst>
                                </p:cTn>
                              </p:par>
                            </p:childTnLst>
                          </p:cTn>
                        </p:par>
                        <p:par>
                          <p:cTn id="54" fill="hold">
                            <p:stCondLst>
                              <p:cond delay="0"/>
                            </p:stCondLst>
                            <p:childTnLst>
                              <p:par>
                                <p:cTn id="55" presetClass="entr" nodeType="afterEffect" presetSubtype="0" presetID="1" grpId="15" fill="hold">
                                  <p:stCondLst>
                                    <p:cond delay="0"/>
                                  </p:stCondLst>
                                  <p:iterate type="el" backwards="0">
                                    <p:tmAbs val="0"/>
                                  </p:iterate>
                                  <p:childTnLst>
                                    <p:set>
                                      <p:cBhvr>
                                        <p:cTn id="56" fill="hold"/>
                                        <p:tgtEl>
                                          <p:spTgt spid="528"/>
                                        </p:tgtEl>
                                        <p:attrNameLst>
                                          <p:attrName>style.visibility</p:attrName>
                                        </p:attrNameLst>
                                      </p:cBhvr>
                                      <p:to>
                                        <p:strVal val="visible"/>
                                      </p:to>
                                    </p:set>
                                  </p:childTnLst>
                                </p:cTn>
                              </p:par>
                            </p:childTnLst>
                          </p:cTn>
                        </p:par>
                        <p:par>
                          <p:cTn id="57" fill="hold">
                            <p:stCondLst>
                              <p:cond delay="0"/>
                            </p:stCondLst>
                            <p:childTnLst>
                              <p:par>
                                <p:cTn id="58" presetClass="path" nodeType="afterEffect" presetSubtype="0" presetID="-1" grpId="16" accel="50000" decel="50000" fill="hold">
                                  <p:stCondLst>
                                    <p:cond delay="0"/>
                                  </p:stCondLst>
                                  <p:childTnLst>
                                    <p:animMotion path="M 0.000000 0.000000 L -0.207634 0.210832" origin="layout" pathEditMode="relative">
                                      <p:cBhvr>
                                        <p:cTn id="59" dur="1000" fill="hold"/>
                                        <p:tgtEl>
                                          <p:spTgt spid="528"/>
                                        </p:tgtEl>
                                        <p:attrNameLst>
                                          <p:attrName>ppt_x</p:attrName>
                                          <p:attrName>ppt_y</p:attrName>
                                        </p:attrNameLst>
                                      </p:cBhvr>
                                    </p:animMotion>
                                  </p:childTnLst>
                                </p:cTn>
                              </p:par>
                            </p:childTnLst>
                          </p:cTn>
                        </p:par>
                      </p:childTnLst>
                    </p:cTn>
                  </p:par>
                  <p:par>
                    <p:cTn id="60" fill="hold">
                      <p:stCondLst>
                        <p:cond delay="indefinite"/>
                      </p:stCondLst>
                      <p:childTnLst>
                        <p:par>
                          <p:cTn id="61" fill="hold">
                            <p:stCondLst>
                              <p:cond delay="0"/>
                            </p:stCondLst>
                            <p:childTnLst>
                              <p:par>
                                <p:cTn id="62" presetClass="entr" nodeType="clickEffect" presetSubtype="0" presetID="1" grpId="17" fill="hold">
                                  <p:stCondLst>
                                    <p:cond delay="0"/>
                                  </p:stCondLst>
                                  <p:iterate type="el" backwards="0">
                                    <p:tmAbs val="0"/>
                                  </p:iterate>
                                  <p:childTnLst>
                                    <p:set>
                                      <p:cBhvr>
                                        <p:cTn id="63" fill="hold"/>
                                        <p:tgtEl>
                                          <p:spTgt spid="53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25" grpId="9"/>
      <p:bldP build="whole" bldLvl="1" animBg="1" rev="0" advAuto="0" spid="522" grpId="14"/>
      <p:bldP build="whole" bldLvl="1" animBg="1" rev="0" advAuto="0" spid="526" grpId="8"/>
      <p:bldP build="whole" bldLvl="1" animBg="1" rev="0" advAuto="0" spid="516" grpId="6"/>
      <p:bldP build="whole" bldLvl="1" animBg="1" rev="0" advAuto="0" spid="520" grpId="11"/>
      <p:bldP build="whole" bldLvl="1" animBg="1" rev="0" advAuto="0" spid="515" grpId="5"/>
      <p:bldP build="whole" bldLvl="1" animBg="1" rev="0" advAuto="0" spid="519" grpId="4"/>
      <p:bldP build="whole" bldLvl="1" animBg="1" rev="0" advAuto="0" spid="513" grpId="2"/>
      <p:bldP build="whole" bldLvl="1" animBg="1" rev="0" advAuto="0" spid="517" grpId="7"/>
      <p:bldP build="whole" bldLvl="1" animBg="1" rev="0" advAuto="0" spid="518" grpId="1"/>
      <p:bldP build="whole" bldLvl="1" animBg="1" rev="0" advAuto="0" spid="528" grpId="15"/>
      <p:bldP build="whole" bldLvl="1" animBg="1" rev="0" advAuto="0" spid="531" grpId="17"/>
      <p:bldP build="whole" bldLvl="1" animBg="1" rev="0" advAuto="0" spid="523" grpId="13"/>
    </p:bldLst>
  </p:timing>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3" name="Sidebar: Cache Consistency"/>
          <p:cNvSpPr txBox="1"/>
          <p:nvPr>
            <p:ph type="title"/>
          </p:nvPr>
        </p:nvSpPr>
        <p:spPr>
          <a:prstGeom prst="rect">
            <a:avLst/>
          </a:prstGeom>
        </p:spPr>
        <p:txBody>
          <a:bodyPr/>
          <a:lstStyle/>
          <a:p>
            <a:pPr/>
            <a:r>
              <a:t>Sidebar: Cache Consistency</a:t>
            </a:r>
          </a:p>
        </p:txBody>
      </p:sp>
      <p:sp>
        <p:nvSpPr>
          <p:cNvPr id="534" name="“The biggest problem in computer scienc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“The biggest problem in computer science”</a:t>
            </a:r>
          </a:p>
        </p:txBody>
      </p:sp>
      <p:sp>
        <p:nvSpPr>
          <p:cNvPr id="535" name="Strawman: Before you do a read, ask the server if the file has changed. Before you acknowledge a write, make server confirm the write…"/>
          <p:cNvSpPr txBox="1"/>
          <p:nvPr>
            <p:ph type="body" idx="1"/>
          </p:nvPr>
        </p:nvSpPr>
        <p:spPr>
          <a:prstGeom prst="rect">
            <a:avLst/>
          </a:prstGeom>
        </p:spPr>
        <p:txBody>
          <a:bodyPr/>
          <a:lstStyle/>
          <a:p>
            <a:pPr/>
            <a:r>
              <a:t>Strawman: Before you do a read, ask the server if the file has changed. Before you acknowledge a write, make server confirm the write</a:t>
            </a:r>
          </a:p>
          <a:p>
            <a:pPr lvl="1"/>
            <a:r>
              <a:t>This works, but it’s a lot of network messages, and what happens when the network is slow or fails?</a:t>
            </a:r>
          </a:p>
          <a:p>
            <a:pPr/>
            <a:r>
              <a:t>This is a fundamental problem in distributed systems: when data is replicated, choose between “fast” or “safe” (a gross simplification of the </a:t>
            </a:r>
            <a:r>
              <a:rPr u="sng">
                <a:hlinkClick r:id="rId2" invalidUrl="" action="" tgtFrame="" tooltip="" history="1" highlightClick="0" endSnd="0"/>
              </a:rPr>
              <a:t>CAP theorem</a:t>
            </a:r>
            <a:r>
              <a:t>)</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7" name="NFS: The Networked Filesystem"/>
          <p:cNvSpPr txBox="1"/>
          <p:nvPr>
            <p:ph type="title"/>
          </p:nvPr>
        </p:nvSpPr>
        <p:spPr>
          <a:prstGeom prst="rect">
            <a:avLst/>
          </a:prstGeom>
        </p:spPr>
        <p:txBody>
          <a:bodyPr/>
          <a:lstStyle/>
          <a:p>
            <a:pPr/>
            <a:r>
              <a:t>NFS: The Networked Filesystem</a:t>
            </a:r>
          </a:p>
        </p:txBody>
      </p:sp>
      <p:sp>
        <p:nvSpPr>
          <p:cNvPr id="538" name="What do we think of the monolithic architectur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What do we think of the monolithic architecture?</a:t>
            </a:r>
          </a:p>
        </p:txBody>
      </p:sp>
      <p:sp>
        <p:nvSpPr>
          <p:cNvPr id="539" name="Server"/>
          <p:cNvSpPr/>
          <p:nvPr/>
        </p:nvSpPr>
        <p:spPr>
          <a:xfrm>
            <a:off x="10984846" y="3492048"/>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Server</a:t>
            </a:r>
          </a:p>
        </p:txBody>
      </p:sp>
      <p:sp>
        <p:nvSpPr>
          <p:cNvPr id="540" name="Client"/>
          <p:cNvSpPr/>
          <p:nvPr/>
        </p:nvSpPr>
        <p:spPr>
          <a:xfrm>
            <a:off x="4597990" y="8377053"/>
            <a:ext cx="2414308" cy="1909699"/>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541" name="Client"/>
          <p:cNvSpPr/>
          <p:nvPr/>
        </p:nvSpPr>
        <p:spPr>
          <a:xfrm>
            <a:off x="7791418" y="8377053"/>
            <a:ext cx="2414308" cy="1909699"/>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542" name="Client"/>
          <p:cNvSpPr/>
          <p:nvPr/>
        </p:nvSpPr>
        <p:spPr>
          <a:xfrm>
            <a:off x="10984846" y="8377053"/>
            <a:ext cx="2414308" cy="1909699"/>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543" name="Client"/>
          <p:cNvSpPr/>
          <p:nvPr/>
        </p:nvSpPr>
        <p:spPr>
          <a:xfrm>
            <a:off x="14178274" y="8377053"/>
            <a:ext cx="2414308" cy="1909699"/>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544" name="Client"/>
          <p:cNvSpPr/>
          <p:nvPr/>
        </p:nvSpPr>
        <p:spPr>
          <a:xfrm>
            <a:off x="17371702" y="8377053"/>
            <a:ext cx="2414308" cy="1909699"/>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545" name="Line"/>
          <p:cNvSpPr/>
          <p:nvPr/>
        </p:nvSpPr>
        <p:spPr>
          <a:xfrm flipV="1">
            <a:off x="6397145" y="5370280"/>
            <a:ext cx="4508501" cy="2931912"/>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546" name="Line"/>
          <p:cNvSpPr/>
          <p:nvPr/>
        </p:nvSpPr>
        <p:spPr>
          <a:xfrm flipV="1">
            <a:off x="9054246" y="5516897"/>
            <a:ext cx="2745006" cy="2745006"/>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547" name="Line"/>
          <p:cNvSpPr/>
          <p:nvPr/>
        </p:nvSpPr>
        <p:spPr>
          <a:xfrm flipV="1">
            <a:off x="12191999" y="5469112"/>
            <a:ext cx="1" cy="2745006"/>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548" name="Line"/>
          <p:cNvSpPr/>
          <p:nvPr/>
        </p:nvSpPr>
        <p:spPr>
          <a:xfrm flipH="1" flipV="1">
            <a:off x="12967667" y="5516897"/>
            <a:ext cx="2414309" cy="2745005"/>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549" name="Line"/>
          <p:cNvSpPr/>
          <p:nvPr/>
        </p:nvSpPr>
        <p:spPr>
          <a:xfrm flipH="1" flipV="1">
            <a:off x="13539314" y="5469111"/>
            <a:ext cx="4848537" cy="2840577"/>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550" name="Document"/>
          <p:cNvSpPr/>
          <p:nvPr/>
        </p:nvSpPr>
        <p:spPr>
          <a:xfrm>
            <a:off x="11088813" y="4115571"/>
            <a:ext cx="511707" cy="662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3" y="0"/>
                </a:moveTo>
                <a:cubicBezTo>
                  <a:pt x="96" y="0"/>
                  <a:pt x="0" y="72"/>
                  <a:pt x="0" y="162"/>
                </a:cubicBezTo>
                <a:lnTo>
                  <a:pt x="0" y="21438"/>
                </a:lnTo>
                <a:cubicBezTo>
                  <a:pt x="0" y="21528"/>
                  <a:pt x="96" y="21600"/>
                  <a:pt x="213" y="21600"/>
                </a:cubicBezTo>
                <a:lnTo>
                  <a:pt x="21387" y="21600"/>
                </a:lnTo>
                <a:cubicBezTo>
                  <a:pt x="21504" y="21600"/>
                  <a:pt x="21600" y="21528"/>
                  <a:pt x="21600" y="21438"/>
                </a:cubicBezTo>
                <a:lnTo>
                  <a:pt x="21600" y="5895"/>
                </a:lnTo>
                <a:cubicBezTo>
                  <a:pt x="21600" y="5863"/>
                  <a:pt x="21567" y="5837"/>
                  <a:pt x="21525" y="5837"/>
                </a:cubicBezTo>
                <a:lnTo>
                  <a:pt x="14257" y="5837"/>
                </a:lnTo>
                <a:cubicBezTo>
                  <a:pt x="14140" y="5837"/>
                  <a:pt x="14044" y="5765"/>
                  <a:pt x="14044" y="5674"/>
                </a:cubicBezTo>
                <a:lnTo>
                  <a:pt x="14044" y="58"/>
                </a:lnTo>
                <a:cubicBezTo>
                  <a:pt x="14044" y="26"/>
                  <a:pt x="14010" y="0"/>
                  <a:pt x="13969" y="0"/>
                </a:cubicBezTo>
                <a:lnTo>
                  <a:pt x="213" y="0"/>
                </a:lnTo>
                <a:close/>
                <a:moveTo>
                  <a:pt x="15018" y="86"/>
                </a:moveTo>
                <a:cubicBezTo>
                  <a:pt x="14992" y="94"/>
                  <a:pt x="14972" y="114"/>
                  <a:pt x="14972" y="140"/>
                </a:cubicBezTo>
                <a:lnTo>
                  <a:pt x="14972" y="4958"/>
                </a:lnTo>
                <a:cubicBezTo>
                  <a:pt x="14972" y="5048"/>
                  <a:pt x="15068" y="5120"/>
                  <a:pt x="15185" y="5120"/>
                </a:cubicBezTo>
                <a:lnTo>
                  <a:pt x="21419" y="5120"/>
                </a:lnTo>
                <a:cubicBezTo>
                  <a:pt x="21486" y="5120"/>
                  <a:pt x="21519" y="5058"/>
                  <a:pt x="21472" y="5021"/>
                </a:cubicBezTo>
                <a:lnTo>
                  <a:pt x="15100" y="99"/>
                </a:lnTo>
                <a:cubicBezTo>
                  <a:pt x="15077" y="81"/>
                  <a:pt x="15044" y="77"/>
                  <a:pt x="15018" y="86"/>
                </a:cubicBezTo>
                <a:close/>
              </a:path>
            </a:pathLst>
          </a:cu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551" name="Document"/>
          <p:cNvSpPr/>
          <p:nvPr/>
        </p:nvSpPr>
        <p:spPr>
          <a:xfrm>
            <a:off x="11665214" y="4115571"/>
            <a:ext cx="511706" cy="662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3" y="0"/>
                </a:moveTo>
                <a:cubicBezTo>
                  <a:pt x="96" y="0"/>
                  <a:pt x="0" y="72"/>
                  <a:pt x="0" y="162"/>
                </a:cubicBezTo>
                <a:lnTo>
                  <a:pt x="0" y="21438"/>
                </a:lnTo>
                <a:cubicBezTo>
                  <a:pt x="0" y="21528"/>
                  <a:pt x="96" y="21600"/>
                  <a:pt x="213" y="21600"/>
                </a:cubicBezTo>
                <a:lnTo>
                  <a:pt x="21387" y="21600"/>
                </a:lnTo>
                <a:cubicBezTo>
                  <a:pt x="21504" y="21600"/>
                  <a:pt x="21600" y="21528"/>
                  <a:pt x="21600" y="21438"/>
                </a:cubicBezTo>
                <a:lnTo>
                  <a:pt x="21600" y="5895"/>
                </a:lnTo>
                <a:cubicBezTo>
                  <a:pt x="21600" y="5863"/>
                  <a:pt x="21567" y="5837"/>
                  <a:pt x="21525" y="5837"/>
                </a:cubicBezTo>
                <a:lnTo>
                  <a:pt x="14257" y="5837"/>
                </a:lnTo>
                <a:cubicBezTo>
                  <a:pt x="14140" y="5837"/>
                  <a:pt x="14044" y="5765"/>
                  <a:pt x="14044" y="5674"/>
                </a:cubicBezTo>
                <a:lnTo>
                  <a:pt x="14044" y="58"/>
                </a:lnTo>
                <a:cubicBezTo>
                  <a:pt x="14044" y="26"/>
                  <a:pt x="14010" y="0"/>
                  <a:pt x="13969" y="0"/>
                </a:cubicBezTo>
                <a:lnTo>
                  <a:pt x="213" y="0"/>
                </a:lnTo>
                <a:close/>
                <a:moveTo>
                  <a:pt x="15018" y="86"/>
                </a:moveTo>
                <a:cubicBezTo>
                  <a:pt x="14992" y="94"/>
                  <a:pt x="14972" y="114"/>
                  <a:pt x="14972" y="140"/>
                </a:cubicBezTo>
                <a:lnTo>
                  <a:pt x="14972" y="4958"/>
                </a:lnTo>
                <a:cubicBezTo>
                  <a:pt x="14972" y="5048"/>
                  <a:pt x="15068" y="5120"/>
                  <a:pt x="15185" y="5120"/>
                </a:cubicBezTo>
                <a:lnTo>
                  <a:pt x="21419" y="5120"/>
                </a:lnTo>
                <a:cubicBezTo>
                  <a:pt x="21486" y="5120"/>
                  <a:pt x="21519" y="5058"/>
                  <a:pt x="21472" y="5021"/>
                </a:cubicBezTo>
                <a:lnTo>
                  <a:pt x="15100" y="99"/>
                </a:lnTo>
                <a:cubicBezTo>
                  <a:pt x="15077" y="81"/>
                  <a:pt x="15044" y="77"/>
                  <a:pt x="15018" y="86"/>
                </a:cubicBezTo>
                <a:close/>
              </a:path>
            </a:pathLst>
          </a:cu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552" name="Document"/>
          <p:cNvSpPr/>
          <p:nvPr/>
        </p:nvSpPr>
        <p:spPr>
          <a:xfrm>
            <a:off x="12241614" y="4115571"/>
            <a:ext cx="511706" cy="662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3" y="0"/>
                </a:moveTo>
                <a:cubicBezTo>
                  <a:pt x="96" y="0"/>
                  <a:pt x="0" y="72"/>
                  <a:pt x="0" y="162"/>
                </a:cubicBezTo>
                <a:lnTo>
                  <a:pt x="0" y="21438"/>
                </a:lnTo>
                <a:cubicBezTo>
                  <a:pt x="0" y="21528"/>
                  <a:pt x="96" y="21600"/>
                  <a:pt x="213" y="21600"/>
                </a:cubicBezTo>
                <a:lnTo>
                  <a:pt x="21387" y="21600"/>
                </a:lnTo>
                <a:cubicBezTo>
                  <a:pt x="21504" y="21600"/>
                  <a:pt x="21600" y="21528"/>
                  <a:pt x="21600" y="21438"/>
                </a:cubicBezTo>
                <a:lnTo>
                  <a:pt x="21600" y="5895"/>
                </a:lnTo>
                <a:cubicBezTo>
                  <a:pt x="21600" y="5863"/>
                  <a:pt x="21567" y="5837"/>
                  <a:pt x="21525" y="5837"/>
                </a:cubicBezTo>
                <a:lnTo>
                  <a:pt x="14257" y="5837"/>
                </a:lnTo>
                <a:cubicBezTo>
                  <a:pt x="14140" y="5837"/>
                  <a:pt x="14044" y="5765"/>
                  <a:pt x="14044" y="5674"/>
                </a:cubicBezTo>
                <a:lnTo>
                  <a:pt x="14044" y="58"/>
                </a:lnTo>
                <a:cubicBezTo>
                  <a:pt x="14044" y="26"/>
                  <a:pt x="14010" y="0"/>
                  <a:pt x="13969" y="0"/>
                </a:cubicBezTo>
                <a:lnTo>
                  <a:pt x="213" y="0"/>
                </a:lnTo>
                <a:close/>
                <a:moveTo>
                  <a:pt x="15018" y="86"/>
                </a:moveTo>
                <a:cubicBezTo>
                  <a:pt x="14992" y="94"/>
                  <a:pt x="14972" y="114"/>
                  <a:pt x="14972" y="140"/>
                </a:cubicBezTo>
                <a:lnTo>
                  <a:pt x="14972" y="4958"/>
                </a:lnTo>
                <a:cubicBezTo>
                  <a:pt x="14972" y="5048"/>
                  <a:pt x="15068" y="5120"/>
                  <a:pt x="15185" y="5120"/>
                </a:cubicBezTo>
                <a:lnTo>
                  <a:pt x="21419" y="5120"/>
                </a:lnTo>
                <a:cubicBezTo>
                  <a:pt x="21486" y="5120"/>
                  <a:pt x="21519" y="5058"/>
                  <a:pt x="21472" y="5021"/>
                </a:cubicBezTo>
                <a:lnTo>
                  <a:pt x="15100" y="99"/>
                </a:lnTo>
                <a:cubicBezTo>
                  <a:pt x="15077" y="81"/>
                  <a:pt x="15044" y="77"/>
                  <a:pt x="15018" y="86"/>
                </a:cubicBezTo>
                <a:close/>
              </a:path>
            </a:pathLst>
          </a:cu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553" name="Document"/>
          <p:cNvSpPr/>
          <p:nvPr/>
        </p:nvSpPr>
        <p:spPr>
          <a:xfrm>
            <a:off x="12818014" y="4115571"/>
            <a:ext cx="511706" cy="662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3" y="0"/>
                </a:moveTo>
                <a:cubicBezTo>
                  <a:pt x="96" y="0"/>
                  <a:pt x="0" y="72"/>
                  <a:pt x="0" y="162"/>
                </a:cubicBezTo>
                <a:lnTo>
                  <a:pt x="0" y="21438"/>
                </a:lnTo>
                <a:cubicBezTo>
                  <a:pt x="0" y="21528"/>
                  <a:pt x="96" y="21600"/>
                  <a:pt x="213" y="21600"/>
                </a:cubicBezTo>
                <a:lnTo>
                  <a:pt x="21387" y="21600"/>
                </a:lnTo>
                <a:cubicBezTo>
                  <a:pt x="21504" y="21600"/>
                  <a:pt x="21600" y="21528"/>
                  <a:pt x="21600" y="21438"/>
                </a:cubicBezTo>
                <a:lnTo>
                  <a:pt x="21600" y="5895"/>
                </a:lnTo>
                <a:cubicBezTo>
                  <a:pt x="21600" y="5863"/>
                  <a:pt x="21567" y="5837"/>
                  <a:pt x="21525" y="5837"/>
                </a:cubicBezTo>
                <a:lnTo>
                  <a:pt x="14257" y="5837"/>
                </a:lnTo>
                <a:cubicBezTo>
                  <a:pt x="14140" y="5837"/>
                  <a:pt x="14044" y="5765"/>
                  <a:pt x="14044" y="5674"/>
                </a:cubicBezTo>
                <a:lnTo>
                  <a:pt x="14044" y="58"/>
                </a:lnTo>
                <a:cubicBezTo>
                  <a:pt x="14044" y="26"/>
                  <a:pt x="14010" y="0"/>
                  <a:pt x="13969" y="0"/>
                </a:cubicBezTo>
                <a:lnTo>
                  <a:pt x="213" y="0"/>
                </a:lnTo>
                <a:close/>
                <a:moveTo>
                  <a:pt x="15018" y="86"/>
                </a:moveTo>
                <a:cubicBezTo>
                  <a:pt x="14992" y="94"/>
                  <a:pt x="14972" y="114"/>
                  <a:pt x="14972" y="140"/>
                </a:cubicBezTo>
                <a:lnTo>
                  <a:pt x="14972" y="4958"/>
                </a:lnTo>
                <a:cubicBezTo>
                  <a:pt x="14972" y="5048"/>
                  <a:pt x="15068" y="5120"/>
                  <a:pt x="15185" y="5120"/>
                </a:cubicBezTo>
                <a:lnTo>
                  <a:pt x="21419" y="5120"/>
                </a:lnTo>
                <a:cubicBezTo>
                  <a:pt x="21486" y="5120"/>
                  <a:pt x="21519" y="5058"/>
                  <a:pt x="21472" y="5021"/>
                </a:cubicBezTo>
                <a:lnTo>
                  <a:pt x="15100" y="99"/>
                </a:lnTo>
                <a:cubicBezTo>
                  <a:pt x="15077" y="81"/>
                  <a:pt x="15044" y="77"/>
                  <a:pt x="15018" y="86"/>
                </a:cubicBezTo>
                <a:close/>
              </a:path>
            </a:pathLst>
          </a:custGeom>
          <a:solidFill>
            <a:srgbClr val="0000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554" name="Server holds all files"/>
          <p:cNvSpPr txBox="1"/>
          <p:nvPr/>
        </p:nvSpPr>
        <p:spPr>
          <a:xfrm>
            <a:off x="6109299" y="3987861"/>
            <a:ext cx="4507535"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825500">
              <a:defRPr b="1" sz="3600">
                <a:solidFill>
                  <a:srgbClr val="000000"/>
                </a:solidFill>
              </a:defRPr>
            </a:lvl1pPr>
          </a:lstStyle>
          <a:p>
            <a:pPr/>
            <a:r>
              <a:t>Server holds all files</a:t>
            </a:r>
          </a:p>
        </p:txBody>
      </p:sp>
      <p:sp>
        <p:nvSpPr>
          <p:cNvPr id="555" name="Clients send every read/write request to server"/>
          <p:cNvSpPr txBox="1"/>
          <p:nvPr/>
        </p:nvSpPr>
        <p:spPr>
          <a:xfrm>
            <a:off x="7472432" y="10651127"/>
            <a:ext cx="10318090"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825500">
              <a:defRPr b="1" sz="3600">
                <a:solidFill>
                  <a:srgbClr val="000000"/>
                </a:solidFill>
              </a:defRPr>
            </a:lvl1pPr>
          </a:lstStyle>
          <a:p>
            <a:pPr/>
            <a:r>
              <a:t>Clients send every read/write request to server</a:t>
            </a:r>
          </a:p>
        </p:txBody>
      </p:sp>
      <p:grpSp>
        <p:nvGrpSpPr>
          <p:cNvPr id="558" name="All files stored on the same server is bad because:…"/>
          <p:cNvGrpSpPr/>
          <p:nvPr/>
        </p:nvGrpSpPr>
        <p:grpSpPr>
          <a:xfrm>
            <a:off x="2965653" y="9622977"/>
            <a:ext cx="18452694" cy="4224855"/>
            <a:chOff x="0" y="0"/>
            <a:chExt cx="18452693" cy="4224854"/>
          </a:xfrm>
        </p:grpSpPr>
        <p:sp>
          <p:nvSpPr>
            <p:cNvPr id="557" name="All files stored on the same server is bad because:…"/>
            <p:cNvSpPr txBox="1"/>
            <p:nvPr/>
          </p:nvSpPr>
          <p:spPr>
            <a:xfrm>
              <a:off x="215899" y="139700"/>
              <a:ext cx="18020895" cy="3666055"/>
            </a:xfrm>
            <a:prstGeom prst="rect">
              <a:avLst/>
            </a:prstGeom>
            <a:solidFill>
              <a:srgbClr val="FFFFFF"/>
            </a:solidFill>
            <a:ln>
              <a:noFill/>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defTabSz="821531">
                <a:defRPr b="1" sz="4600">
                  <a:solidFill>
                    <a:srgbClr val="C82506"/>
                  </a:solidFill>
                </a:defRPr>
              </a:pPr>
              <a:r>
                <a:t>All files stored on the same server is bad because:</a:t>
              </a:r>
            </a:p>
            <a:p>
              <a:pPr defTabSz="821531">
                <a:defRPr b="1" sz="4600">
                  <a:solidFill>
                    <a:srgbClr val="C82506"/>
                  </a:solidFill>
                </a:defRPr>
              </a:pPr>
              <a:r>
                <a:t>Fault tolerance (what if it crashes?)</a:t>
              </a:r>
            </a:p>
            <a:p>
              <a:pPr defTabSz="821531">
                <a:defRPr b="1" sz="4600">
                  <a:solidFill>
                    <a:srgbClr val="C82506"/>
                  </a:solidFill>
                </a:defRPr>
              </a:pPr>
              <a:r>
                <a:t>Performance (what if we need to access 100’s of GBs at a time?)</a:t>
              </a:r>
            </a:p>
            <a:p>
              <a:pPr defTabSz="821531">
                <a:defRPr b="1" sz="4600">
                  <a:solidFill>
                    <a:srgbClr val="C82506"/>
                  </a:solidFill>
                </a:defRPr>
              </a:pPr>
              <a:r>
                <a:t>Scale (what if we need to store PBs of files?)</a:t>
              </a:r>
            </a:p>
            <a:p>
              <a:pPr defTabSz="821531">
                <a:defRPr b="1" sz="4600">
                  <a:solidFill>
                    <a:srgbClr val="C82506"/>
                  </a:solidFill>
                </a:defRPr>
              </a:pPr>
              <a:r>
                <a:t>Plus, NFS’ open-to-close caching can be weird</a:t>
              </a:r>
            </a:p>
          </p:txBody>
        </p:sp>
        <p:pic>
          <p:nvPicPr>
            <p:cNvPr id="556" name="All files stored on the same server is bad because:… All files stored on the same server is bad because:Fault tolerance (what if it crashes?)Performance (what if we need to access 100’s of GBs at a time?)Scale (what if we need to store PBs of files?)Plus" descr="All files stored on the same server is bad because:… All files stored on the same server is bad because:Fault tolerance (what if it crashes?)Performance (what if we need to access 100’s of GBs at a time?)Scale (what if we need to store PBs of files?)Plus, NFS’ open-to-close caching can be weird"/>
            <p:cNvPicPr>
              <a:picLocks noChangeAspect="0"/>
            </p:cNvPicPr>
            <p:nvPr/>
          </p:nvPicPr>
          <p:blipFill>
            <a:blip r:embed="rId3">
              <a:extLst/>
            </a:blip>
            <a:stretch>
              <a:fillRect/>
            </a:stretch>
          </p:blipFill>
          <p:spPr>
            <a:xfrm>
              <a:off x="-1" y="0"/>
              <a:ext cx="18452695" cy="4224855"/>
            </a:xfrm>
            <a:prstGeom prst="rect">
              <a:avLst/>
            </a:prstGeom>
            <a:effectLst/>
          </p:spPr>
        </p:pic>
      </p:gr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2" name="GFS: Google File System"/>
          <p:cNvSpPr txBox="1"/>
          <p:nvPr>
            <p:ph type="title"/>
          </p:nvPr>
        </p:nvSpPr>
        <p:spPr>
          <a:prstGeom prst="rect">
            <a:avLst/>
          </a:prstGeom>
        </p:spPr>
        <p:txBody>
          <a:bodyPr/>
          <a:lstStyle/>
          <a:p>
            <a:pPr/>
            <a:r>
              <a:t>GFS: Google File System</a:t>
            </a:r>
          </a:p>
        </p:txBody>
      </p:sp>
      <p:sp>
        <p:nvSpPr>
          <p:cNvPr id="563" name="Design Goal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Design Goals</a:t>
            </a:r>
          </a:p>
        </p:txBody>
      </p:sp>
      <p:sp>
        <p:nvSpPr>
          <p:cNvPr id="564" name="“High sustained bandwidth is more important than low latency. Most of our target applications place a premium on processing data in bulk at a high rate, while few have stringent response time requirements for an individual read or write.”"/>
          <p:cNvSpPr txBox="1"/>
          <p:nvPr/>
        </p:nvSpPr>
        <p:spPr>
          <a:xfrm>
            <a:off x="657540" y="5030915"/>
            <a:ext cx="15816699" cy="36541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638923" indent="-469900" algn="l">
              <a:lnSpc>
                <a:spcPct val="90000"/>
              </a:lnSpc>
              <a:defRPr spc="-100" sz="5000">
                <a:solidFill>
                  <a:srgbClr val="000000"/>
                </a:solidFill>
                <a:latin typeface="Helvetica Neue Medium"/>
                <a:ea typeface="Helvetica Neue Medium"/>
                <a:cs typeface="Helvetica Neue Medium"/>
                <a:sym typeface="Helvetica Neue Medium"/>
              </a:defRPr>
            </a:lvl1pPr>
          </a:lstStyle>
          <a:p>
            <a:pPr/>
            <a:r>
              <a:t>“High sustained bandwidth is more important than low latency. Most of our target applications place a premium on processing data in bulk at a high rate, while few have stringent response time requirements for an individual read or write.”</a:t>
            </a:r>
          </a:p>
        </p:txBody>
      </p:sp>
      <p:pic>
        <p:nvPicPr>
          <p:cNvPr id="565" name="Image" descr="Image"/>
          <p:cNvPicPr>
            <a:picLocks noChangeAspect="1"/>
          </p:cNvPicPr>
          <p:nvPr/>
        </p:nvPicPr>
        <p:blipFill>
          <a:blip r:embed="rId3">
            <a:extLst/>
          </a:blip>
          <a:stretch>
            <a:fillRect/>
          </a:stretch>
        </p:blipFill>
        <p:spPr>
          <a:xfrm>
            <a:off x="16656152" y="2175121"/>
            <a:ext cx="7529013" cy="10054979"/>
          </a:xfrm>
          <a:prstGeom prst="rect">
            <a:avLst/>
          </a:prstGeom>
          <a:ln w="25400">
            <a:miter lim="400000"/>
          </a:ln>
          <a:effectLst>
            <a:outerShdw sx="100000" sy="100000" kx="0" ky="0" algn="b" rotWithShape="0" blurRad="254000" dist="127000" dir="5400000">
              <a:srgbClr val="000000">
                <a:alpha val="70000"/>
              </a:srgbClr>
            </a:outerShdw>
          </a:effectLst>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Today’s Agenda"/>
          <p:cNvSpPr txBox="1"/>
          <p:nvPr>
            <p:ph type="title"/>
          </p:nvPr>
        </p:nvSpPr>
        <p:spPr>
          <a:prstGeom prst="rect">
            <a:avLst/>
          </a:prstGeom>
        </p:spPr>
        <p:txBody>
          <a:bodyPr/>
          <a:lstStyle/>
          <a:p>
            <a:pPr/>
            <a:r>
              <a:t>Today’s Agenda</a:t>
            </a:r>
          </a:p>
        </p:txBody>
      </p:sp>
      <p:sp>
        <p:nvSpPr>
          <p:cNvPr id="154" name="Agenda Subtitle"/>
          <p:cNvSpPr txBox="1"/>
          <p:nvPr>
            <p:ph type="body" idx="21"/>
          </p:nvPr>
        </p:nvSpPr>
        <p:spPr>
          <a:prstGeom prst="rect">
            <a:avLst/>
          </a:prstGeom>
        </p:spPr>
        <p:txBody>
          <a:bodyPr/>
          <a:lstStyle/>
          <a:p>
            <a:pPr/>
          </a:p>
        </p:txBody>
      </p:sp>
      <p:sp>
        <p:nvSpPr>
          <p:cNvPr id="155" name="Administrative:…"/>
          <p:cNvSpPr txBox="1"/>
          <p:nvPr>
            <p:ph type="body" idx="1"/>
          </p:nvPr>
        </p:nvSpPr>
        <p:spPr>
          <a:prstGeom prst="rect">
            <a:avLst/>
          </a:prstGeom>
        </p:spPr>
        <p:txBody>
          <a:bodyPr/>
          <a:lstStyle/>
          <a:p>
            <a:pPr/>
            <a:r>
              <a:t>Administrative:</a:t>
            </a:r>
          </a:p>
          <a:p>
            <a:pPr lvl="1"/>
            <a:r>
              <a:t>HW1 Discussion, due THIS Friday</a:t>
            </a:r>
          </a:p>
          <a:p>
            <a:pPr lvl="1"/>
            <a:r>
              <a:t>Please watch all 4 lesson videos for Thursday</a:t>
            </a:r>
          </a:p>
          <a:p>
            <a:pPr/>
            <a:r>
              <a:t>Today’s lecture:</a:t>
            </a:r>
          </a:p>
          <a:p>
            <a:pPr lvl="1"/>
            <a:r>
              <a:t>Poll</a:t>
            </a:r>
          </a:p>
          <a:p>
            <a:pPr lvl="1"/>
            <a:r>
              <a:t>Overview of 4 software architectures and 4 software quality attributes</a:t>
            </a:r>
          </a:p>
          <a:p>
            <a:pPr lvl="1"/>
            <a:r>
              <a:t>Real-world system architectures</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9" name="GFS: Google File System"/>
          <p:cNvSpPr txBox="1"/>
          <p:nvPr>
            <p:ph type="title"/>
          </p:nvPr>
        </p:nvSpPr>
        <p:spPr>
          <a:prstGeom prst="rect">
            <a:avLst/>
          </a:prstGeom>
        </p:spPr>
        <p:txBody>
          <a:bodyPr/>
          <a:lstStyle/>
          <a:p>
            <a:pPr/>
            <a:r>
              <a:t>GFS: Google File System</a:t>
            </a:r>
          </a:p>
        </p:txBody>
      </p:sp>
      <p:sp>
        <p:nvSpPr>
          <p:cNvPr id="570" name="Big idea: Give up the old notion of a filesystem"/>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Big idea: Give up the old notion of a filesystem</a:t>
            </a:r>
          </a:p>
        </p:txBody>
      </p:sp>
      <p:sp>
        <p:nvSpPr>
          <p:cNvPr id="571" name="GFS does not look like a “regular” filesystem…"/>
          <p:cNvSpPr txBox="1"/>
          <p:nvPr>
            <p:ph type="body" idx="1"/>
          </p:nvPr>
        </p:nvSpPr>
        <p:spPr>
          <a:prstGeom prst="rect">
            <a:avLst/>
          </a:prstGeom>
        </p:spPr>
        <p:txBody>
          <a:bodyPr/>
          <a:lstStyle/>
          <a:p>
            <a:pPr/>
            <a:r>
              <a:t>GFS does not look like a “regular” filesystem</a:t>
            </a:r>
          </a:p>
          <a:p>
            <a:pPr/>
            <a:r>
              <a:t>Google apps observed to have specific R/W patterns (usually read recent data, lots of data, append to end of file instead of overwriting middle)</a:t>
            </a:r>
          </a:p>
          <a:p>
            <a:pPr/>
            <a:r>
              <a:t>NFS tried to implement the same interface as a non-network filesystem. Why?</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3" name="GFS: Google File System"/>
          <p:cNvSpPr txBox="1"/>
          <p:nvPr>
            <p:ph type="title"/>
          </p:nvPr>
        </p:nvSpPr>
        <p:spPr>
          <a:prstGeom prst="rect">
            <a:avLst/>
          </a:prstGeom>
        </p:spPr>
        <p:txBody>
          <a:bodyPr/>
          <a:lstStyle/>
          <a:p>
            <a:pPr/>
            <a:r>
              <a:t>GFS: Google File System</a:t>
            </a:r>
          </a:p>
        </p:txBody>
      </p:sp>
      <p:sp>
        <p:nvSpPr>
          <p:cNvPr id="574" name="Tiered Architecture: GFS Client, GFS Master, GFS Chunkserver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Tiered Architecture: GFS Client, GFS Master, GFS Chunkservers</a:t>
            </a:r>
          </a:p>
        </p:txBody>
      </p:sp>
      <p:pic>
        <p:nvPicPr>
          <p:cNvPr id="575" name="Image" descr="Image"/>
          <p:cNvPicPr>
            <a:picLocks noChangeAspect="1"/>
          </p:cNvPicPr>
          <p:nvPr/>
        </p:nvPicPr>
        <p:blipFill>
          <a:blip r:embed="rId3">
            <a:extLst/>
          </a:blip>
          <a:stretch>
            <a:fillRect/>
          </a:stretch>
        </p:blipFill>
        <p:spPr>
          <a:xfrm>
            <a:off x="3385047" y="4237264"/>
            <a:ext cx="17613906" cy="6611337"/>
          </a:xfrm>
          <a:prstGeom prst="rect">
            <a:avLst/>
          </a:prstGeom>
          <a:ln w="12700">
            <a:miter lim="400000"/>
          </a:ln>
        </p:spPr>
      </p:pic>
      <p:sp>
        <p:nvSpPr>
          <p:cNvPr id="576" name="Figure: “The Google File System” by Sanjay Ghemawat, Howard Gobioff, and Shun-Tak Leung, SOSP 2003"/>
          <p:cNvSpPr txBox="1"/>
          <p:nvPr/>
        </p:nvSpPr>
        <p:spPr>
          <a:xfrm>
            <a:off x="6973868" y="13200607"/>
            <a:ext cx="10436264" cy="34955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700"/>
            </a:lvl1pPr>
          </a:lstStyle>
          <a:p>
            <a:pPr/>
            <a:r>
              <a:t>Figure: “The Google File System” by Sanjay Ghemawat, Howard Gobioff, and Shun-Tak Leung, SOSP 2003</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0" name="GFS: Google File System"/>
          <p:cNvSpPr txBox="1"/>
          <p:nvPr>
            <p:ph type="title"/>
          </p:nvPr>
        </p:nvSpPr>
        <p:spPr>
          <a:prstGeom prst="rect">
            <a:avLst/>
          </a:prstGeom>
        </p:spPr>
        <p:txBody>
          <a:bodyPr/>
          <a:lstStyle/>
          <a:p>
            <a:pPr/>
            <a:r>
              <a:t>GFS: Google File System</a:t>
            </a:r>
          </a:p>
        </p:txBody>
      </p:sp>
      <p:sp>
        <p:nvSpPr>
          <p:cNvPr id="581" name="Key architectural component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Key architectural components</a:t>
            </a:r>
          </a:p>
        </p:txBody>
      </p:sp>
      <p:sp>
        <p:nvSpPr>
          <p:cNvPr id="582" name="Servers:…"/>
          <p:cNvSpPr txBox="1"/>
          <p:nvPr>
            <p:ph type="body" idx="1"/>
          </p:nvPr>
        </p:nvSpPr>
        <p:spPr>
          <a:prstGeom prst="rect">
            <a:avLst/>
          </a:prstGeom>
        </p:spPr>
        <p:txBody>
          <a:bodyPr/>
          <a:lstStyle/>
          <a:p>
            <a:pPr/>
            <a:r>
              <a:t>Servers:</a:t>
            </a:r>
          </a:p>
          <a:p>
            <a:pPr lvl="1"/>
            <a:r>
              <a:t>Single metadata server</a:t>
            </a:r>
          </a:p>
          <a:p>
            <a:pPr lvl="1"/>
            <a:r>
              <a:t>Multiple data servers (“chunk servers”)</a:t>
            </a:r>
          </a:p>
          <a:p>
            <a:pPr/>
            <a:r>
              <a:t>Base unit is a “Chunk”</a:t>
            </a:r>
          </a:p>
          <a:p>
            <a:pPr lvl="1"/>
            <a:r>
              <a:t>Fixed-part of a file (typically 64MB)</a:t>
            </a:r>
          </a:p>
          <a:p>
            <a:pPr lvl="1"/>
            <a:r>
              <a:t>Read/write: specify chunk ID + byte range into file</a:t>
            </a:r>
          </a:p>
          <a:p>
            <a:pPr lvl="1"/>
            <a:r>
              <a:t>Each chunk is replicated to at least 3 servers</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4" name="GFS: Google File System"/>
          <p:cNvSpPr txBox="1"/>
          <p:nvPr>
            <p:ph type="title"/>
          </p:nvPr>
        </p:nvSpPr>
        <p:spPr>
          <a:prstGeom prst="rect">
            <a:avLst/>
          </a:prstGeom>
        </p:spPr>
        <p:txBody>
          <a:bodyPr/>
          <a:lstStyle/>
          <a:p>
            <a:pPr/>
            <a:r>
              <a:t>GFS: Google File System</a:t>
            </a:r>
          </a:p>
        </p:txBody>
      </p:sp>
      <p:sp>
        <p:nvSpPr>
          <p:cNvPr id="585" name="Tiered Architecture: What are the tier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Tiered Architecture: What are the tiers?</a:t>
            </a:r>
          </a:p>
        </p:txBody>
      </p:sp>
      <p:sp>
        <p:nvSpPr>
          <p:cNvPr id="586" name="Slide bullet text"/>
          <p:cNvSpPr txBox="1"/>
          <p:nvPr>
            <p:ph type="body" idx="1"/>
          </p:nvPr>
        </p:nvSpPr>
        <p:spPr>
          <a:prstGeom prst="rect">
            <a:avLst/>
          </a:prstGeom>
        </p:spPr>
        <p:txBody>
          <a:bodyPr/>
          <a:lstStyle/>
          <a:p>
            <a:pPr/>
          </a:p>
        </p:txBody>
      </p:sp>
      <p:grpSp>
        <p:nvGrpSpPr>
          <p:cNvPr id="611" name="Group"/>
          <p:cNvGrpSpPr/>
          <p:nvPr/>
        </p:nvGrpSpPr>
        <p:grpSpPr>
          <a:xfrm>
            <a:off x="4549754" y="8950993"/>
            <a:ext cx="15284492" cy="4166875"/>
            <a:chOff x="0" y="0"/>
            <a:chExt cx="15284490" cy="4166874"/>
          </a:xfrm>
        </p:grpSpPr>
        <p:sp>
          <p:nvSpPr>
            <p:cNvPr id="587" name="ChunkServer"/>
            <p:cNvSpPr/>
            <p:nvPr/>
          </p:nvSpPr>
          <p:spPr>
            <a:xfrm>
              <a:off x="0" y="0"/>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588" name="ChunkServer"/>
            <p:cNvSpPr/>
            <p:nvPr/>
          </p:nvSpPr>
          <p:spPr>
            <a:xfrm>
              <a:off x="5152690" y="0"/>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589" name="ChunkServer"/>
            <p:cNvSpPr/>
            <p:nvPr/>
          </p:nvSpPr>
          <p:spPr>
            <a:xfrm>
              <a:off x="2576345" y="0"/>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590" name="ChunkServer"/>
            <p:cNvSpPr/>
            <p:nvPr/>
          </p:nvSpPr>
          <p:spPr>
            <a:xfrm>
              <a:off x="7729035" y="0"/>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591" name="ChunkServer"/>
            <p:cNvSpPr/>
            <p:nvPr/>
          </p:nvSpPr>
          <p:spPr>
            <a:xfrm>
              <a:off x="12881726" y="0"/>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592" name="ChunkServer"/>
            <p:cNvSpPr/>
            <p:nvPr/>
          </p:nvSpPr>
          <p:spPr>
            <a:xfrm>
              <a:off x="10305381" y="0"/>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593" name="ChunkServer"/>
            <p:cNvSpPr/>
            <p:nvPr/>
          </p:nvSpPr>
          <p:spPr>
            <a:xfrm>
              <a:off x="0" y="1087646"/>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594" name="ChunkServer"/>
            <p:cNvSpPr/>
            <p:nvPr/>
          </p:nvSpPr>
          <p:spPr>
            <a:xfrm>
              <a:off x="5152690" y="1087646"/>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595" name="ChunkServer"/>
            <p:cNvSpPr/>
            <p:nvPr/>
          </p:nvSpPr>
          <p:spPr>
            <a:xfrm>
              <a:off x="2576345" y="1087646"/>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596" name="ChunkServer"/>
            <p:cNvSpPr/>
            <p:nvPr/>
          </p:nvSpPr>
          <p:spPr>
            <a:xfrm>
              <a:off x="7729035" y="1087646"/>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597" name="ChunkServer"/>
            <p:cNvSpPr/>
            <p:nvPr/>
          </p:nvSpPr>
          <p:spPr>
            <a:xfrm>
              <a:off x="12881726" y="1087646"/>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598" name="ChunkServer"/>
            <p:cNvSpPr/>
            <p:nvPr/>
          </p:nvSpPr>
          <p:spPr>
            <a:xfrm>
              <a:off x="10305381" y="1087646"/>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599" name="ChunkServer"/>
            <p:cNvSpPr/>
            <p:nvPr/>
          </p:nvSpPr>
          <p:spPr>
            <a:xfrm>
              <a:off x="0" y="2175292"/>
              <a:ext cx="2402765"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00" name="ChunkServer"/>
            <p:cNvSpPr/>
            <p:nvPr/>
          </p:nvSpPr>
          <p:spPr>
            <a:xfrm>
              <a:off x="5152690" y="2175292"/>
              <a:ext cx="2402766"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01" name="ChunkServer"/>
            <p:cNvSpPr/>
            <p:nvPr/>
          </p:nvSpPr>
          <p:spPr>
            <a:xfrm>
              <a:off x="2576345" y="2175292"/>
              <a:ext cx="2402766"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02" name="ChunkServer"/>
            <p:cNvSpPr/>
            <p:nvPr/>
          </p:nvSpPr>
          <p:spPr>
            <a:xfrm>
              <a:off x="7729035" y="2175292"/>
              <a:ext cx="2402766"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03" name="ChunkServer"/>
            <p:cNvSpPr/>
            <p:nvPr/>
          </p:nvSpPr>
          <p:spPr>
            <a:xfrm>
              <a:off x="12881726" y="2175292"/>
              <a:ext cx="2402765"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04" name="ChunkServer"/>
            <p:cNvSpPr/>
            <p:nvPr/>
          </p:nvSpPr>
          <p:spPr>
            <a:xfrm>
              <a:off x="10305381" y="2175292"/>
              <a:ext cx="2402766"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05" name="ChunkServer"/>
            <p:cNvSpPr/>
            <p:nvPr/>
          </p:nvSpPr>
          <p:spPr>
            <a:xfrm>
              <a:off x="0" y="3262939"/>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06" name="ChunkServer"/>
            <p:cNvSpPr/>
            <p:nvPr/>
          </p:nvSpPr>
          <p:spPr>
            <a:xfrm>
              <a:off x="5152690" y="3262939"/>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07" name="ChunkServer"/>
            <p:cNvSpPr/>
            <p:nvPr/>
          </p:nvSpPr>
          <p:spPr>
            <a:xfrm>
              <a:off x="2576345" y="3262939"/>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08" name="ChunkServer"/>
            <p:cNvSpPr/>
            <p:nvPr/>
          </p:nvSpPr>
          <p:spPr>
            <a:xfrm>
              <a:off x="7729035" y="3262939"/>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09" name="ChunkServer"/>
            <p:cNvSpPr/>
            <p:nvPr/>
          </p:nvSpPr>
          <p:spPr>
            <a:xfrm>
              <a:off x="12881726" y="3262939"/>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10" name="ChunkServer"/>
            <p:cNvSpPr/>
            <p:nvPr/>
          </p:nvSpPr>
          <p:spPr>
            <a:xfrm>
              <a:off x="10305381" y="3262939"/>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grpSp>
      <p:sp>
        <p:nvSpPr>
          <p:cNvPr id="612" name="GFS Master"/>
          <p:cNvSpPr/>
          <p:nvPr/>
        </p:nvSpPr>
        <p:spPr>
          <a:xfrm>
            <a:off x="10990617" y="4354406"/>
            <a:ext cx="2402766" cy="1785939"/>
          </a:xfrm>
          <a:prstGeom prst="rect">
            <a:avLst/>
          </a:prstGeom>
          <a:solidFill>
            <a:srgbClr val="3284C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GFS Master</a:t>
            </a:r>
          </a:p>
        </p:txBody>
      </p:sp>
      <p:sp>
        <p:nvSpPr>
          <p:cNvPr id="613" name="GFS Client"/>
          <p:cNvSpPr/>
          <p:nvPr/>
        </p:nvSpPr>
        <p:spPr>
          <a:xfrm>
            <a:off x="1299150" y="4354406"/>
            <a:ext cx="2402766" cy="1785939"/>
          </a:xfrm>
          <a:prstGeom prst="rect">
            <a:avLst/>
          </a:prstGeom>
          <a:solidFill>
            <a:srgbClr val="A1C9BA"/>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pPr/>
            <a:r>
              <a:t>GFS Client</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5" name="GFS: Google File System"/>
          <p:cNvSpPr txBox="1"/>
          <p:nvPr>
            <p:ph type="title"/>
          </p:nvPr>
        </p:nvSpPr>
        <p:spPr>
          <a:prstGeom prst="rect">
            <a:avLst/>
          </a:prstGeom>
        </p:spPr>
        <p:txBody>
          <a:bodyPr/>
          <a:lstStyle/>
          <a:p>
            <a:pPr/>
            <a:r>
              <a:t>GFS: Google File System</a:t>
            </a:r>
          </a:p>
        </p:txBody>
      </p:sp>
      <p:sp>
        <p:nvSpPr>
          <p:cNvPr id="616" name="Tiered Architecture: Reading File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Tiered Architecture: Reading Files</a:t>
            </a:r>
          </a:p>
        </p:txBody>
      </p:sp>
      <p:grpSp>
        <p:nvGrpSpPr>
          <p:cNvPr id="641" name="Group"/>
          <p:cNvGrpSpPr/>
          <p:nvPr/>
        </p:nvGrpSpPr>
        <p:grpSpPr>
          <a:xfrm>
            <a:off x="4549754" y="8950993"/>
            <a:ext cx="15284492" cy="4166875"/>
            <a:chOff x="0" y="0"/>
            <a:chExt cx="15284490" cy="4166874"/>
          </a:xfrm>
        </p:grpSpPr>
        <p:sp>
          <p:nvSpPr>
            <p:cNvPr id="617" name="ChunkServer"/>
            <p:cNvSpPr/>
            <p:nvPr/>
          </p:nvSpPr>
          <p:spPr>
            <a:xfrm>
              <a:off x="0" y="0"/>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18" name="ChunkServer"/>
            <p:cNvSpPr/>
            <p:nvPr/>
          </p:nvSpPr>
          <p:spPr>
            <a:xfrm>
              <a:off x="5152690" y="0"/>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19" name="ChunkServer"/>
            <p:cNvSpPr/>
            <p:nvPr/>
          </p:nvSpPr>
          <p:spPr>
            <a:xfrm>
              <a:off x="2576345" y="0"/>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20" name="ChunkServer"/>
            <p:cNvSpPr/>
            <p:nvPr/>
          </p:nvSpPr>
          <p:spPr>
            <a:xfrm>
              <a:off x="7729035" y="0"/>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21" name="ChunkServer"/>
            <p:cNvSpPr/>
            <p:nvPr/>
          </p:nvSpPr>
          <p:spPr>
            <a:xfrm>
              <a:off x="12881726" y="0"/>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22" name="ChunkServer"/>
            <p:cNvSpPr/>
            <p:nvPr/>
          </p:nvSpPr>
          <p:spPr>
            <a:xfrm>
              <a:off x="10305381" y="0"/>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23" name="ChunkServer"/>
            <p:cNvSpPr/>
            <p:nvPr/>
          </p:nvSpPr>
          <p:spPr>
            <a:xfrm>
              <a:off x="0" y="1087646"/>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24" name="ChunkServer"/>
            <p:cNvSpPr/>
            <p:nvPr/>
          </p:nvSpPr>
          <p:spPr>
            <a:xfrm>
              <a:off x="5152690" y="1087646"/>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25" name="ChunkServer"/>
            <p:cNvSpPr/>
            <p:nvPr/>
          </p:nvSpPr>
          <p:spPr>
            <a:xfrm>
              <a:off x="2576345" y="1087646"/>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26" name="ChunkServer"/>
            <p:cNvSpPr/>
            <p:nvPr/>
          </p:nvSpPr>
          <p:spPr>
            <a:xfrm>
              <a:off x="7729035" y="1087646"/>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27" name="ChunkServer"/>
            <p:cNvSpPr/>
            <p:nvPr/>
          </p:nvSpPr>
          <p:spPr>
            <a:xfrm>
              <a:off x="12881726" y="1087646"/>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28" name="ChunkServer"/>
            <p:cNvSpPr/>
            <p:nvPr/>
          </p:nvSpPr>
          <p:spPr>
            <a:xfrm>
              <a:off x="10305381" y="1087646"/>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29" name="ChunkServer"/>
            <p:cNvSpPr/>
            <p:nvPr/>
          </p:nvSpPr>
          <p:spPr>
            <a:xfrm>
              <a:off x="0" y="2175292"/>
              <a:ext cx="2402765"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30" name="ChunkServer"/>
            <p:cNvSpPr/>
            <p:nvPr/>
          </p:nvSpPr>
          <p:spPr>
            <a:xfrm>
              <a:off x="5152690" y="2175292"/>
              <a:ext cx="2402766"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31" name="ChunkServer"/>
            <p:cNvSpPr/>
            <p:nvPr/>
          </p:nvSpPr>
          <p:spPr>
            <a:xfrm>
              <a:off x="2576345" y="2175292"/>
              <a:ext cx="2402766"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32" name="ChunkServer"/>
            <p:cNvSpPr/>
            <p:nvPr/>
          </p:nvSpPr>
          <p:spPr>
            <a:xfrm>
              <a:off x="7729035" y="2175292"/>
              <a:ext cx="2402766"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33" name="ChunkServer"/>
            <p:cNvSpPr/>
            <p:nvPr/>
          </p:nvSpPr>
          <p:spPr>
            <a:xfrm>
              <a:off x="12881726" y="2175292"/>
              <a:ext cx="2402765"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34" name="ChunkServer"/>
            <p:cNvSpPr/>
            <p:nvPr/>
          </p:nvSpPr>
          <p:spPr>
            <a:xfrm>
              <a:off x="10305381" y="2175292"/>
              <a:ext cx="2402766"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35" name="ChunkServer"/>
            <p:cNvSpPr/>
            <p:nvPr/>
          </p:nvSpPr>
          <p:spPr>
            <a:xfrm>
              <a:off x="0" y="3262939"/>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36" name="ChunkServer"/>
            <p:cNvSpPr/>
            <p:nvPr/>
          </p:nvSpPr>
          <p:spPr>
            <a:xfrm>
              <a:off x="5152690" y="3262939"/>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37" name="ChunkServer"/>
            <p:cNvSpPr/>
            <p:nvPr/>
          </p:nvSpPr>
          <p:spPr>
            <a:xfrm>
              <a:off x="2576345" y="3262939"/>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38" name="ChunkServer"/>
            <p:cNvSpPr/>
            <p:nvPr/>
          </p:nvSpPr>
          <p:spPr>
            <a:xfrm>
              <a:off x="7729035" y="3262939"/>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39" name="ChunkServer"/>
            <p:cNvSpPr/>
            <p:nvPr/>
          </p:nvSpPr>
          <p:spPr>
            <a:xfrm>
              <a:off x="12881726" y="3262939"/>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40" name="ChunkServer"/>
            <p:cNvSpPr/>
            <p:nvPr/>
          </p:nvSpPr>
          <p:spPr>
            <a:xfrm>
              <a:off x="10305381" y="3262939"/>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grpSp>
      <p:sp>
        <p:nvSpPr>
          <p:cNvPr id="642" name="GFS Master"/>
          <p:cNvSpPr/>
          <p:nvPr/>
        </p:nvSpPr>
        <p:spPr>
          <a:xfrm>
            <a:off x="10990617" y="4354406"/>
            <a:ext cx="2402766" cy="1785939"/>
          </a:xfrm>
          <a:prstGeom prst="rect">
            <a:avLst/>
          </a:prstGeom>
          <a:solidFill>
            <a:srgbClr val="3284C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GFS Master</a:t>
            </a:r>
          </a:p>
        </p:txBody>
      </p:sp>
      <p:sp>
        <p:nvSpPr>
          <p:cNvPr id="643" name="GFS Client"/>
          <p:cNvSpPr/>
          <p:nvPr/>
        </p:nvSpPr>
        <p:spPr>
          <a:xfrm>
            <a:off x="1299150" y="4354406"/>
            <a:ext cx="2402766" cy="1785939"/>
          </a:xfrm>
          <a:prstGeom prst="rect">
            <a:avLst/>
          </a:prstGeom>
          <a:solidFill>
            <a:srgbClr val="A1C9BA"/>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pPr/>
            <a:r>
              <a:t>GFS Client</a:t>
            </a:r>
          </a:p>
        </p:txBody>
      </p:sp>
      <p:grpSp>
        <p:nvGrpSpPr>
          <p:cNvPr id="646" name="Group"/>
          <p:cNvGrpSpPr/>
          <p:nvPr/>
        </p:nvGrpSpPr>
        <p:grpSpPr>
          <a:xfrm>
            <a:off x="3982074" y="4097561"/>
            <a:ext cx="6982384" cy="721376"/>
            <a:chOff x="0" y="0"/>
            <a:chExt cx="6982383" cy="721374"/>
          </a:xfrm>
        </p:grpSpPr>
        <p:sp>
          <p:nvSpPr>
            <p:cNvPr id="644" name="Where is file f?"/>
            <p:cNvSpPr txBox="1"/>
            <p:nvPr/>
          </p:nvSpPr>
          <p:spPr>
            <a:xfrm>
              <a:off x="1983688" y="0"/>
              <a:ext cx="3015007" cy="626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p>
              <a:pPr defTabSz="821531">
                <a:defRPr b="1" sz="3200">
                  <a:solidFill>
                    <a:srgbClr val="000000"/>
                  </a:solidFill>
                </a:defRPr>
              </a:pPr>
              <a:r>
                <a:t>Where is file </a:t>
              </a:r>
              <a:r>
                <a:rPr i="1"/>
                <a:t>f</a:t>
              </a:r>
              <a:r>
                <a:t>?</a:t>
              </a:r>
            </a:p>
          </p:txBody>
        </p:sp>
        <p:sp>
          <p:nvSpPr>
            <p:cNvPr id="645" name="Line"/>
            <p:cNvSpPr/>
            <p:nvPr/>
          </p:nvSpPr>
          <p:spPr>
            <a:xfrm>
              <a:off x="0" y="721374"/>
              <a:ext cx="6982384" cy="1"/>
            </a:xfrm>
            <a:prstGeom prst="line">
              <a:avLst/>
            </a:prstGeom>
            <a:noFill/>
            <a:ln w="889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grpSp>
      <p:grpSp>
        <p:nvGrpSpPr>
          <p:cNvPr id="649" name="Group"/>
          <p:cNvGrpSpPr/>
          <p:nvPr/>
        </p:nvGrpSpPr>
        <p:grpSpPr>
          <a:xfrm>
            <a:off x="3855074" y="5170730"/>
            <a:ext cx="6982385" cy="626387"/>
            <a:chOff x="0" y="0"/>
            <a:chExt cx="6982383" cy="626386"/>
          </a:xfrm>
        </p:grpSpPr>
        <p:sp>
          <p:nvSpPr>
            <p:cNvPr id="647" name="Line"/>
            <p:cNvSpPr/>
            <p:nvPr/>
          </p:nvSpPr>
          <p:spPr>
            <a:xfrm>
              <a:off x="0" y="582369"/>
              <a:ext cx="6982384" cy="1"/>
            </a:xfrm>
            <a:prstGeom prst="line">
              <a:avLst/>
            </a:prstGeom>
            <a:noFill/>
            <a:ln w="88900" cap="flat">
              <a:solidFill>
                <a:srgbClr val="000000"/>
              </a:solidFill>
              <a:prstDash val="solid"/>
              <a:miter lim="400000"/>
              <a:headEnd type="triangle" w="med" len="med"/>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648" name="List of chunks and their locations"/>
            <p:cNvSpPr txBox="1"/>
            <p:nvPr/>
          </p:nvSpPr>
          <p:spPr>
            <a:xfrm>
              <a:off x="385368" y="0"/>
              <a:ext cx="6597016" cy="626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b="1" sz="3200">
                  <a:solidFill>
                    <a:srgbClr val="000000"/>
                  </a:solidFill>
                </a:defRPr>
              </a:lvl1pPr>
            </a:lstStyle>
            <a:p>
              <a:pPr/>
              <a:r>
                <a:t>List of chunks and their locations</a:t>
              </a:r>
            </a:p>
          </p:txBody>
        </p:sp>
      </p:grpSp>
      <p:grpSp>
        <p:nvGrpSpPr>
          <p:cNvPr id="652" name="Group"/>
          <p:cNvGrpSpPr/>
          <p:nvPr/>
        </p:nvGrpSpPr>
        <p:grpSpPr>
          <a:xfrm>
            <a:off x="3448656" y="6189339"/>
            <a:ext cx="3951877" cy="2601077"/>
            <a:chOff x="0" y="0"/>
            <a:chExt cx="3951875" cy="2601075"/>
          </a:xfrm>
        </p:grpSpPr>
        <p:sp>
          <p:nvSpPr>
            <p:cNvPr id="650" name="Line"/>
            <p:cNvSpPr/>
            <p:nvPr/>
          </p:nvSpPr>
          <p:spPr>
            <a:xfrm>
              <a:off x="0" y="-1"/>
              <a:ext cx="1812361" cy="2601077"/>
            </a:xfrm>
            <a:prstGeom prst="line">
              <a:avLst/>
            </a:prstGeom>
            <a:noFill/>
            <a:ln w="88900" cap="flat">
              <a:solidFill>
                <a:srgbClr val="000000"/>
              </a:solidFill>
              <a:prstDash val="solid"/>
              <a:miter lim="400000"/>
              <a:headEnd type="triangle" w="med" len="med"/>
              <a:tailEnd type="triangle" w="med" len="med"/>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651" name="Reads chunks"/>
            <p:cNvSpPr txBox="1"/>
            <p:nvPr/>
          </p:nvSpPr>
          <p:spPr>
            <a:xfrm>
              <a:off x="1049036" y="987344"/>
              <a:ext cx="2902840" cy="626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b="1" sz="3200">
                  <a:solidFill>
                    <a:srgbClr val="000000"/>
                  </a:solidFill>
                </a:defRPr>
              </a:lvl1pPr>
            </a:lstStyle>
            <a:p>
              <a:pPr/>
              <a:r>
                <a:t>Reads chunks</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64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64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65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52" grpId="3"/>
      <p:bldP build="whole" bldLvl="1" animBg="1" rev="0" advAuto="0" spid="646" grpId="1"/>
      <p:bldP build="whole" bldLvl="1" animBg="1" rev="0" advAuto="0" spid="649" grpId="2"/>
    </p:bldLst>
  </p:timing>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6" name="GFS: Google File System"/>
          <p:cNvSpPr txBox="1"/>
          <p:nvPr>
            <p:ph type="title"/>
          </p:nvPr>
        </p:nvSpPr>
        <p:spPr>
          <a:prstGeom prst="rect">
            <a:avLst/>
          </a:prstGeom>
        </p:spPr>
        <p:txBody>
          <a:bodyPr/>
          <a:lstStyle/>
          <a:p>
            <a:pPr/>
            <a:r>
              <a:t>GFS: Google File System</a:t>
            </a:r>
          </a:p>
        </p:txBody>
      </p:sp>
      <p:sp>
        <p:nvSpPr>
          <p:cNvPr id="657" name="Analyzing the architecture for quality attribute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Analyzing the architecture for quality attributes</a:t>
            </a:r>
          </a:p>
        </p:txBody>
      </p:sp>
      <p:pic>
        <p:nvPicPr>
          <p:cNvPr id="658" name="Image" descr="Image"/>
          <p:cNvPicPr>
            <a:picLocks noChangeAspect="1"/>
          </p:cNvPicPr>
          <p:nvPr/>
        </p:nvPicPr>
        <p:blipFill>
          <a:blip r:embed="rId3">
            <a:extLst/>
          </a:blip>
          <a:stretch>
            <a:fillRect/>
          </a:stretch>
        </p:blipFill>
        <p:spPr>
          <a:xfrm>
            <a:off x="3385047" y="4237264"/>
            <a:ext cx="17613906" cy="6611337"/>
          </a:xfrm>
          <a:prstGeom prst="rect">
            <a:avLst/>
          </a:prstGeom>
          <a:ln w="12700">
            <a:miter lim="400000"/>
          </a:ln>
        </p:spPr>
      </p:pic>
      <p:sp>
        <p:nvSpPr>
          <p:cNvPr id="659" name="Figure: “The Google File System” by Sanjay Ghemawat, Howard Gobioff, and Shun-Tak Leung, SOSP 2003"/>
          <p:cNvSpPr txBox="1"/>
          <p:nvPr/>
        </p:nvSpPr>
        <p:spPr>
          <a:xfrm>
            <a:off x="6973868" y="13200607"/>
            <a:ext cx="10436264" cy="34955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700"/>
            </a:lvl1pPr>
          </a:lstStyle>
          <a:p>
            <a:pPr/>
            <a:r>
              <a:t>Figure: “The Google File System” by Sanjay Ghemawat, Howard Gobioff, and Shun-Tak Leung, SOSP 2003</a:t>
            </a:r>
          </a:p>
        </p:txBody>
      </p:sp>
      <p:sp>
        <p:nvSpPr>
          <p:cNvPr id="660" name="Scalability: Lots of big files? Just add more chunk servers…"/>
          <p:cNvSpPr txBox="1"/>
          <p:nvPr/>
        </p:nvSpPr>
        <p:spPr>
          <a:xfrm>
            <a:off x="16868761" y="3183748"/>
            <a:ext cx="7511684" cy="3592933"/>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900">
                <a:solidFill>
                  <a:schemeClr val="accent5">
                    <a:hueOff val="-82419"/>
                    <a:satOff val="-9513"/>
                    <a:lumOff val="-16343"/>
                  </a:schemeClr>
                </a:solidFill>
              </a:defRPr>
            </a:pPr>
            <a:r>
              <a:t>Scalability:</a:t>
            </a:r>
            <a:br/>
            <a:r>
              <a:t>Lots of big files? Just add more chunk servers</a:t>
            </a:r>
          </a:p>
          <a:p>
            <a:pPr algn="l">
              <a:defRPr sz="3900">
                <a:solidFill>
                  <a:schemeClr val="accent5">
                    <a:hueOff val="-82419"/>
                    <a:satOff val="-9513"/>
                    <a:lumOff val="-16343"/>
                  </a:schemeClr>
                </a:solidFill>
              </a:defRPr>
            </a:pPr>
            <a:r>
              <a:t>Bad: Chokes up if workload is lots of small files (too much metadata!)</a:t>
            </a:r>
          </a:p>
        </p:txBody>
      </p:sp>
      <p:sp>
        <p:nvSpPr>
          <p:cNvPr id="661" name="Reliability:…"/>
          <p:cNvSpPr txBox="1"/>
          <p:nvPr/>
        </p:nvSpPr>
        <p:spPr>
          <a:xfrm>
            <a:off x="8064032" y="10520719"/>
            <a:ext cx="7511684" cy="125613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900">
                <a:solidFill>
                  <a:schemeClr val="accent3">
                    <a:hueOff val="914338"/>
                    <a:satOff val="31515"/>
                    <a:lumOff val="-30790"/>
                  </a:schemeClr>
                </a:solidFill>
              </a:defRPr>
            </a:pPr>
            <a:r>
              <a:t>Reliability:</a:t>
            </a:r>
          </a:p>
          <a:p>
            <a:pPr algn="l">
              <a:defRPr sz="3900">
                <a:solidFill>
                  <a:schemeClr val="accent3">
                    <a:hueOff val="914338"/>
                    <a:satOff val="31515"/>
                    <a:lumOff val="-30790"/>
                  </a:schemeClr>
                </a:solidFill>
              </a:defRPr>
            </a:pPr>
            <a:r>
              <a:t>Chunks are replicated </a:t>
            </a:r>
          </a:p>
        </p:txBody>
      </p:sp>
      <p:sp>
        <p:nvSpPr>
          <p:cNvPr id="662" name="Performance: Throughput scales linearly with number of chunk servers"/>
          <p:cNvSpPr txBox="1"/>
          <p:nvPr/>
        </p:nvSpPr>
        <p:spPr>
          <a:xfrm>
            <a:off x="279134" y="9091062"/>
            <a:ext cx="6543295" cy="242453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900">
                <a:solidFill>
                  <a:schemeClr val="accent4">
                    <a:hueOff val="-1247790"/>
                    <a:lumOff val="-12326"/>
                  </a:schemeClr>
                </a:solidFill>
              </a:defRPr>
            </a:pPr>
            <a:r>
              <a:t>Performance:</a:t>
            </a:r>
            <a:br/>
            <a:r>
              <a:t>Throughput scales linearly with number of chunk servers</a:t>
            </a:r>
          </a:p>
        </p:txBody>
      </p:sp>
      <p:sp>
        <p:nvSpPr>
          <p:cNvPr id="663" name="Cost: Chunk servers are cheap machines with cheap disks"/>
          <p:cNvSpPr txBox="1"/>
          <p:nvPr/>
        </p:nvSpPr>
        <p:spPr>
          <a:xfrm>
            <a:off x="14224632" y="10978565"/>
            <a:ext cx="8066766" cy="184033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900">
                <a:solidFill>
                  <a:schemeClr val="accent1"/>
                </a:solidFill>
              </a:defRPr>
            </a:pPr>
            <a:r>
              <a:t>Cost:</a:t>
            </a:r>
            <a:br/>
            <a:r>
              <a:t>Chunk servers are cheap machines with cheap disks</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66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66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66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66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61" grpId="3"/>
      <p:bldP build="whole" bldLvl="1" animBg="1" rev="0" advAuto="0" spid="660" grpId="1"/>
      <p:bldP build="whole" bldLvl="1" animBg="1" rev="0" advAuto="0" spid="662" grpId="2"/>
      <p:bldP build="whole" bldLvl="1" animBg="1" rev="0" advAuto="0" spid="663" grpId="4"/>
    </p:bldLst>
  </p:timing>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7" name="Comparing GFS + NFS"/>
          <p:cNvSpPr txBox="1"/>
          <p:nvPr>
            <p:ph type="title"/>
          </p:nvPr>
        </p:nvSpPr>
        <p:spPr>
          <a:prstGeom prst="rect">
            <a:avLst/>
          </a:prstGeom>
        </p:spPr>
        <p:txBody>
          <a:bodyPr/>
          <a:lstStyle/>
          <a:p>
            <a:pPr/>
            <a:r>
              <a:t>Comparing GFS + NFS</a:t>
            </a:r>
          </a:p>
        </p:txBody>
      </p:sp>
      <p:sp>
        <p:nvSpPr>
          <p:cNvPr id="668" name="NFS: Monolithic Server, GFS: Tiered Metadata + Chunk Server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NFS: Monolithic Server, GFS: Tiered Metadata + Chunk Servers</a:t>
            </a:r>
          </a:p>
        </p:txBody>
      </p:sp>
      <p:sp>
        <p:nvSpPr>
          <p:cNvPr id="669" name="Fault tolerance (what if it crashes?)…"/>
          <p:cNvSpPr txBox="1"/>
          <p:nvPr>
            <p:ph type="body" idx="1"/>
          </p:nvPr>
        </p:nvSpPr>
        <p:spPr>
          <a:xfrm>
            <a:off x="1206500" y="4248504"/>
            <a:ext cx="21971000" cy="8798709"/>
          </a:xfrm>
          <a:prstGeom prst="rect">
            <a:avLst/>
          </a:prstGeom>
        </p:spPr>
        <p:txBody>
          <a:bodyPr/>
          <a:lstStyle/>
          <a:p>
            <a:pPr marL="390143" indent="-390143" defTabSz="1560536">
              <a:spcBef>
                <a:spcPts val="2800"/>
              </a:spcBef>
              <a:defRPr sz="3072"/>
            </a:pPr>
            <a:r>
              <a:t>Fault tolerance (what if it crashes?)</a:t>
            </a:r>
          </a:p>
          <a:p>
            <a:pPr lvl="1" marL="780287" indent="-390143" defTabSz="1560536">
              <a:spcBef>
                <a:spcPts val="2800"/>
              </a:spcBef>
              <a:defRPr sz="3072"/>
            </a:pPr>
            <a:r>
              <a:t>NFS: Crashing the server is bad</a:t>
            </a:r>
          </a:p>
          <a:p>
            <a:pPr lvl="1" marL="780287" indent="-390143" defTabSz="1560536">
              <a:spcBef>
                <a:spcPts val="2800"/>
              </a:spcBef>
              <a:defRPr sz="3072"/>
            </a:pPr>
            <a:r>
              <a:t>GFS: Crashing a chunk server is fine, crashing the primary is bad</a:t>
            </a:r>
          </a:p>
          <a:p>
            <a:pPr marL="390143" indent="-390143" defTabSz="1560536">
              <a:spcBef>
                <a:spcPts val="2800"/>
              </a:spcBef>
              <a:defRPr sz="3072"/>
            </a:pPr>
            <a:r>
              <a:t>Performance (what if we need to access 100’s of GBs at a time?)</a:t>
            </a:r>
          </a:p>
          <a:p>
            <a:pPr lvl="1" marL="780287" indent="-390143" defTabSz="1560536">
              <a:spcBef>
                <a:spcPts val="2800"/>
              </a:spcBef>
              <a:defRPr sz="3072"/>
            </a:pPr>
            <a:r>
              <a:t>NFS: Limited by single server’s bandwidth</a:t>
            </a:r>
          </a:p>
          <a:p>
            <a:pPr lvl="1" marL="780287" indent="-390143" defTabSz="1560536">
              <a:spcBef>
                <a:spcPts val="2800"/>
              </a:spcBef>
              <a:defRPr sz="3072"/>
            </a:pPr>
            <a:r>
              <a:t>GFS: Limited only by number of chunk servers (can get good parallelism between 100 chunk servers each at 1GB/sec)</a:t>
            </a:r>
          </a:p>
          <a:p>
            <a:pPr marL="390143" indent="-390143" defTabSz="1560536">
              <a:spcBef>
                <a:spcPts val="2800"/>
              </a:spcBef>
              <a:defRPr sz="3072"/>
            </a:pPr>
            <a:r>
              <a:t>Scale (what if we need to store PBs of files?)</a:t>
            </a:r>
          </a:p>
          <a:p>
            <a:pPr lvl="1" marL="780287" indent="-390143" defTabSz="1560536">
              <a:spcBef>
                <a:spcPts val="2800"/>
              </a:spcBef>
              <a:defRPr sz="3072"/>
            </a:pPr>
            <a:r>
              <a:t>NFS: Limited by storage of single server</a:t>
            </a:r>
          </a:p>
          <a:p>
            <a:pPr lvl="1" marL="780287" indent="-390143" defTabSz="1560536">
              <a:spcBef>
                <a:spcPts val="2800"/>
              </a:spcBef>
              <a:defRPr sz="3072"/>
            </a:pPr>
            <a:r>
              <a:t>GFS: Limited by amount of metadata that can be stored on single master</a:t>
            </a:r>
          </a:p>
          <a:p>
            <a:pPr marL="390143" indent="-390143" defTabSz="1560536">
              <a:spcBef>
                <a:spcPts val="2800"/>
              </a:spcBef>
              <a:defRPr sz="3072"/>
            </a:pPr>
            <a:r>
              <a:t>Plus, NFS’ open-to-close caching can be weird</a:t>
            </a:r>
          </a:p>
          <a:p>
            <a:pPr lvl="1" marL="780287" indent="-390143" defTabSz="1560536">
              <a:spcBef>
                <a:spcPts val="2800"/>
              </a:spcBef>
              <a:defRPr sz="3072"/>
            </a:pPr>
            <a:r>
              <a:t>GFS: No caching</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669">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669">
                                            <p:txEl>
                                              <p:pRg st="0" end="0"/>
                                            </p:txEl>
                                          </p:spTgt>
                                        </p:tgtEl>
                                        <p:attrNameLst>
                                          <p:attrName>style.visibility</p:attrName>
                                        </p:attrNameLst>
                                      </p:cBhvr>
                                      <p:to>
                                        <p:strVal val="visible"/>
                                      </p:to>
                                    </p:set>
                                  </p:childTnLst>
                                </p:cTn>
                              </p:par>
                              <p:par>
                                <p:cTn id="9" presetClass="entr" nodeType="withEffect" presetSubtype="0" presetID="1" grpId="1" fill="hold">
                                  <p:stCondLst>
                                    <p:cond delay="0"/>
                                  </p:stCondLst>
                                  <p:iterate type="el" backwards="0">
                                    <p:tmAbs val="0"/>
                                  </p:iterate>
                                  <p:childTnLst>
                                    <p:set>
                                      <p:cBhvr>
                                        <p:cTn id="10" fill="hold"/>
                                        <p:tgtEl>
                                          <p:spTgt spid="669">
                                            <p:txEl>
                                              <p:pRg st="1" end="1"/>
                                            </p:txEl>
                                          </p:spTgt>
                                        </p:tgtEl>
                                        <p:attrNameLst>
                                          <p:attrName>style.visibility</p:attrName>
                                        </p:attrNameLst>
                                      </p:cBhvr>
                                      <p:to>
                                        <p:strVal val="visible"/>
                                      </p:to>
                                    </p:set>
                                  </p:childTnLst>
                                </p:cTn>
                              </p:par>
                              <p:par>
                                <p:cTn id="11" presetClass="entr" nodeType="withEffect" presetSubtype="0" presetID="1" grpId="1" fill="hold">
                                  <p:stCondLst>
                                    <p:cond delay="0"/>
                                  </p:stCondLst>
                                  <p:iterate type="el" backwards="0">
                                    <p:tmAbs val="0"/>
                                  </p:iterate>
                                  <p:childTnLst>
                                    <p:set>
                                      <p:cBhvr>
                                        <p:cTn id="12" fill="hold"/>
                                        <p:tgtEl>
                                          <p:spTgt spid="669">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669">
                                            <p:txEl>
                                              <p:pRg st="3" end="3"/>
                                            </p:txEl>
                                          </p:spTgt>
                                        </p:tgtEl>
                                        <p:attrNameLst>
                                          <p:attrName>style.visibility</p:attrName>
                                        </p:attrNameLst>
                                      </p:cBhvr>
                                      <p:to>
                                        <p:strVal val="visible"/>
                                      </p:to>
                                    </p:set>
                                  </p:childTnLst>
                                </p:cTn>
                              </p:par>
                              <p:par>
                                <p:cTn id="17" presetClass="entr" nodeType="withEffect" presetSubtype="0" presetID="1" grpId="1" fill="hold">
                                  <p:stCondLst>
                                    <p:cond delay="0"/>
                                  </p:stCondLst>
                                  <p:iterate type="el" backwards="0">
                                    <p:tmAbs val="0"/>
                                  </p:iterate>
                                  <p:childTnLst>
                                    <p:set>
                                      <p:cBhvr>
                                        <p:cTn id="18" fill="hold"/>
                                        <p:tgtEl>
                                          <p:spTgt spid="669">
                                            <p:txEl>
                                              <p:pRg st="4" end="4"/>
                                            </p:txEl>
                                          </p:spTgt>
                                        </p:tgtEl>
                                        <p:attrNameLst>
                                          <p:attrName>style.visibility</p:attrName>
                                        </p:attrNameLst>
                                      </p:cBhvr>
                                      <p:to>
                                        <p:strVal val="visible"/>
                                      </p:to>
                                    </p:set>
                                  </p:childTnLst>
                                </p:cTn>
                              </p:par>
                              <p:par>
                                <p:cTn id="19" presetClass="entr" nodeType="withEffect" presetSubtype="0" presetID="1" grpId="1" fill="hold">
                                  <p:stCondLst>
                                    <p:cond delay="0"/>
                                  </p:stCondLst>
                                  <p:iterate type="el" backwards="0">
                                    <p:tmAbs val="0"/>
                                  </p:iterate>
                                  <p:childTnLst>
                                    <p:set>
                                      <p:cBhvr>
                                        <p:cTn id="20" fill="hold"/>
                                        <p:tgtEl>
                                          <p:spTgt spid="669">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Class="entr" nodeType="clickEffect" presetSubtype="0" presetID="1" grpId="1" fill="hold">
                                  <p:stCondLst>
                                    <p:cond delay="0"/>
                                  </p:stCondLst>
                                  <p:iterate type="el" backwards="0">
                                    <p:tmAbs val="0"/>
                                  </p:iterate>
                                  <p:childTnLst>
                                    <p:set>
                                      <p:cBhvr>
                                        <p:cTn id="24" fill="hold"/>
                                        <p:tgtEl>
                                          <p:spTgt spid="669">
                                            <p:txEl>
                                              <p:pRg st="6" end="6"/>
                                            </p:txEl>
                                          </p:spTgt>
                                        </p:tgtEl>
                                        <p:attrNameLst>
                                          <p:attrName>style.visibility</p:attrName>
                                        </p:attrNameLst>
                                      </p:cBhvr>
                                      <p:to>
                                        <p:strVal val="visible"/>
                                      </p:to>
                                    </p:set>
                                  </p:childTnLst>
                                </p:cTn>
                              </p:par>
                              <p:par>
                                <p:cTn id="25" presetClass="entr" nodeType="withEffect" presetSubtype="0" presetID="1" grpId="1" fill="hold">
                                  <p:stCondLst>
                                    <p:cond delay="0"/>
                                  </p:stCondLst>
                                  <p:iterate type="el" backwards="0">
                                    <p:tmAbs val="0"/>
                                  </p:iterate>
                                  <p:childTnLst>
                                    <p:set>
                                      <p:cBhvr>
                                        <p:cTn id="26" fill="hold"/>
                                        <p:tgtEl>
                                          <p:spTgt spid="669">
                                            <p:txEl>
                                              <p:pRg st="7" end="7"/>
                                            </p:txEl>
                                          </p:spTgt>
                                        </p:tgtEl>
                                        <p:attrNameLst>
                                          <p:attrName>style.visibility</p:attrName>
                                        </p:attrNameLst>
                                      </p:cBhvr>
                                      <p:to>
                                        <p:strVal val="visible"/>
                                      </p:to>
                                    </p:set>
                                  </p:childTnLst>
                                </p:cTn>
                              </p:par>
                              <p:par>
                                <p:cTn id="27" presetClass="entr" nodeType="withEffect" presetSubtype="0" presetID="1" grpId="1" fill="hold">
                                  <p:stCondLst>
                                    <p:cond delay="0"/>
                                  </p:stCondLst>
                                  <p:iterate type="el" backwards="0">
                                    <p:tmAbs val="0"/>
                                  </p:iterate>
                                  <p:childTnLst>
                                    <p:set>
                                      <p:cBhvr>
                                        <p:cTn id="28" fill="hold"/>
                                        <p:tgtEl>
                                          <p:spTgt spid="669">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Class="entr" nodeType="clickEffect" presetSubtype="0" presetID="1" grpId="1" fill="hold">
                                  <p:stCondLst>
                                    <p:cond delay="0"/>
                                  </p:stCondLst>
                                  <p:iterate type="el" backwards="0">
                                    <p:tmAbs val="0"/>
                                  </p:iterate>
                                  <p:childTnLst>
                                    <p:set>
                                      <p:cBhvr>
                                        <p:cTn id="32" fill="hold"/>
                                        <p:tgtEl>
                                          <p:spTgt spid="669">
                                            <p:txEl>
                                              <p:pRg st="9" end="9"/>
                                            </p:txEl>
                                          </p:spTgt>
                                        </p:tgtEl>
                                        <p:attrNameLst>
                                          <p:attrName>style.visibility</p:attrName>
                                        </p:attrNameLst>
                                      </p:cBhvr>
                                      <p:to>
                                        <p:strVal val="visible"/>
                                      </p:to>
                                    </p:set>
                                  </p:childTnLst>
                                </p:cTn>
                              </p:par>
                              <p:par>
                                <p:cTn id="33" presetClass="entr" nodeType="withEffect" presetSubtype="0" presetID="1" grpId="1" fill="hold">
                                  <p:stCondLst>
                                    <p:cond delay="0"/>
                                  </p:stCondLst>
                                  <p:iterate type="el" backwards="0">
                                    <p:tmAbs val="0"/>
                                  </p:iterate>
                                  <p:childTnLst>
                                    <p:set>
                                      <p:cBhvr>
                                        <p:cTn id="34" fill="hold"/>
                                        <p:tgtEl>
                                          <p:spTgt spid="669">
                                            <p:txEl>
                                              <p:pRg st="10" end="1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1" animBg="1" rev="0" advAuto="0" spid="669" grpId="1"/>
    </p:bldLst>
  </p:timing>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1" name="Comparing GFS + NFS"/>
          <p:cNvSpPr txBox="1"/>
          <p:nvPr>
            <p:ph type="title"/>
          </p:nvPr>
        </p:nvSpPr>
        <p:spPr>
          <a:prstGeom prst="rect">
            <a:avLst/>
          </a:prstGeom>
        </p:spPr>
        <p:txBody>
          <a:bodyPr/>
          <a:lstStyle/>
          <a:p>
            <a:pPr/>
            <a:r>
              <a:t>Comparing GFS + NFS</a:t>
            </a:r>
          </a:p>
        </p:txBody>
      </p:sp>
      <p:sp>
        <p:nvSpPr>
          <p:cNvPr id="672" name="NFS: Monolithic Server, GFS: Tiered Metadata + Chunk Server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NFS: Monolithic Server, GFS: Tiered Metadata + Chunk Servers</a:t>
            </a:r>
          </a:p>
        </p:txBody>
      </p:sp>
      <p:sp>
        <p:nvSpPr>
          <p:cNvPr id="673" name="NFS: All requests handled by a single server…"/>
          <p:cNvSpPr txBox="1"/>
          <p:nvPr>
            <p:ph type="body" idx="1"/>
          </p:nvPr>
        </p:nvSpPr>
        <p:spPr>
          <a:xfrm>
            <a:off x="1206500" y="4248504"/>
            <a:ext cx="21971000" cy="9201109"/>
          </a:xfrm>
          <a:prstGeom prst="rect">
            <a:avLst/>
          </a:prstGeom>
        </p:spPr>
        <p:txBody>
          <a:bodyPr/>
          <a:lstStyle/>
          <a:p>
            <a:pPr marL="499872" indent="-499872" defTabSz="1999437">
              <a:spcBef>
                <a:spcPts val="3600"/>
              </a:spcBef>
              <a:defRPr sz="3936"/>
            </a:pPr>
            <a:r>
              <a:t>NFS: All requests handled by a single server</a:t>
            </a:r>
          </a:p>
          <a:p>
            <a:pPr marL="499872" indent="-499872" defTabSz="1999437">
              <a:spcBef>
                <a:spcPts val="3600"/>
              </a:spcBef>
              <a:defRPr sz="3936"/>
            </a:pPr>
            <a:r>
              <a:t>GFS: All </a:t>
            </a:r>
            <a:r>
              <a:rPr i="1"/>
              <a:t>metadata</a:t>
            </a:r>
            <a:r>
              <a:t> requests handled by a single metadata server, all reads/writes handled by chunk servers</a:t>
            </a:r>
          </a:p>
          <a:p>
            <a:pPr marL="499872" indent="-499872" defTabSz="1999437">
              <a:spcBef>
                <a:spcPts val="3600"/>
              </a:spcBef>
              <a:defRPr sz="3936"/>
            </a:pPr>
            <a:r>
              <a:t>Which is better?</a:t>
            </a:r>
          </a:p>
          <a:p>
            <a:pPr lvl="1" marL="999744" indent="-499872" defTabSz="1999437">
              <a:spcBef>
                <a:spcPts val="3600"/>
              </a:spcBef>
              <a:defRPr sz="3936"/>
            </a:pPr>
            <a:r>
              <a:t>Performance?</a:t>
            </a:r>
          </a:p>
          <a:p>
            <a:pPr lvl="1" marL="999744" indent="-499872" defTabSz="1999437">
              <a:spcBef>
                <a:spcPts val="3600"/>
              </a:spcBef>
              <a:defRPr sz="3936"/>
            </a:pPr>
            <a:r>
              <a:t>Reliability/Safety?</a:t>
            </a:r>
          </a:p>
          <a:p>
            <a:pPr lvl="1" marL="999744" indent="-499872" defTabSz="1999437">
              <a:spcBef>
                <a:spcPts val="3600"/>
              </a:spcBef>
              <a:defRPr sz="3936"/>
            </a:pPr>
            <a:r>
              <a:t>Portability?</a:t>
            </a:r>
          </a:p>
          <a:p>
            <a:pPr lvl="1" marL="999744" indent="-499872" defTabSz="1999437">
              <a:spcBef>
                <a:spcPts val="3600"/>
              </a:spcBef>
              <a:defRPr sz="3936"/>
            </a:pPr>
            <a:r>
              <a:t>Supportability?</a:t>
            </a:r>
          </a:p>
          <a:p>
            <a:pPr lvl="1" marL="999744" indent="-499872" defTabSz="1999437">
              <a:spcBef>
                <a:spcPts val="3600"/>
              </a:spcBef>
              <a:defRPr sz="3936"/>
            </a:pPr>
            <a:r>
              <a:t>Scalability?</a:t>
            </a:r>
          </a:p>
          <a:p>
            <a:pPr lvl="1" marL="999744" indent="-499872" defTabSz="1999437">
              <a:spcBef>
                <a:spcPts val="3600"/>
              </a:spcBef>
              <a:defRPr sz="3936"/>
            </a:pPr>
            <a:r>
              <a:t>Cost?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673">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67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67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67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1" fill="hold">
                                  <p:stCondLst>
                                    <p:cond delay="0"/>
                                  </p:stCondLst>
                                  <p:iterate type="el" backwards="0">
                                    <p:tmAbs val="0"/>
                                  </p:iterate>
                                  <p:childTnLst>
                                    <p:set>
                                      <p:cBhvr>
                                        <p:cTn id="20" fill="hold"/>
                                        <p:tgtEl>
                                          <p:spTgt spid="67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Class="entr" nodeType="clickEffect" presetSubtype="0" presetID="1" grpId="1" fill="hold">
                                  <p:stCondLst>
                                    <p:cond delay="0"/>
                                  </p:stCondLst>
                                  <p:iterate type="el" backwards="0">
                                    <p:tmAbs val="0"/>
                                  </p:iterate>
                                  <p:childTnLst>
                                    <p:set>
                                      <p:cBhvr>
                                        <p:cTn id="24" fill="hold"/>
                                        <p:tgtEl>
                                          <p:spTgt spid="67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Class="entr" nodeType="clickEffect" presetSubtype="0" presetID="1" grpId="1" fill="hold">
                                  <p:stCondLst>
                                    <p:cond delay="0"/>
                                  </p:stCondLst>
                                  <p:iterate type="el" backwards="0">
                                    <p:tmAbs val="0"/>
                                  </p:iterate>
                                  <p:childTnLst>
                                    <p:set>
                                      <p:cBhvr>
                                        <p:cTn id="28" fill="hold"/>
                                        <p:tgtEl>
                                          <p:spTgt spid="67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Class="entr" nodeType="clickEffect" presetSubtype="0" presetID="1" grpId="1" fill="hold">
                                  <p:stCondLst>
                                    <p:cond delay="0"/>
                                  </p:stCondLst>
                                  <p:iterate type="el" backwards="0">
                                    <p:tmAbs val="0"/>
                                  </p:iterate>
                                  <p:childTnLst>
                                    <p:set>
                                      <p:cBhvr>
                                        <p:cTn id="32" fill="hold"/>
                                        <p:tgtEl>
                                          <p:spTgt spid="673">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Class="entr" nodeType="clickEffect" presetSubtype="0" presetID="1" grpId="1" fill="hold">
                                  <p:stCondLst>
                                    <p:cond delay="0"/>
                                  </p:stCondLst>
                                  <p:iterate type="el" backwards="0">
                                    <p:tmAbs val="0"/>
                                  </p:iterate>
                                  <p:childTnLst>
                                    <p:set>
                                      <p:cBhvr>
                                        <p:cTn id="36" fill="hold"/>
                                        <p:tgtEl>
                                          <p:spTgt spid="673">
                                            <p:txEl>
                                              <p:pRg st="7" end="7"/>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Class="entr" nodeType="clickEffect" presetSubtype="0" presetID="1" grpId="1" fill="hold">
                                  <p:stCondLst>
                                    <p:cond delay="0"/>
                                  </p:stCondLst>
                                  <p:iterate type="el" backwards="0">
                                    <p:tmAbs val="0"/>
                                  </p:iterate>
                                  <p:childTnLst>
                                    <p:set>
                                      <p:cBhvr>
                                        <p:cTn id="40" fill="hold"/>
                                        <p:tgtEl>
                                          <p:spTgt spid="673">
                                            <p:txEl>
                                              <p:pRg st="8" end="8"/>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673" grpId="1"/>
    </p:bldLst>
  </p:timing>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677" name="Image" descr="Image"/>
          <p:cNvPicPr>
            <a:picLocks noChangeAspect="1"/>
          </p:cNvPicPr>
          <p:nvPr/>
        </p:nvPicPr>
        <p:blipFill>
          <a:blip r:embed="rId2">
            <a:extLst/>
          </a:blip>
          <a:stretch>
            <a:fillRect/>
          </a:stretch>
        </p:blipFill>
        <p:spPr>
          <a:xfrm>
            <a:off x="3385047" y="4923064"/>
            <a:ext cx="17613906" cy="6611337"/>
          </a:xfrm>
          <a:prstGeom prst="rect">
            <a:avLst/>
          </a:prstGeom>
          <a:ln w="12700">
            <a:miter lim="400000"/>
          </a:ln>
        </p:spPr>
      </p:pic>
      <p:sp>
        <p:nvSpPr>
          <p:cNvPr id="678" name="Now that you’ve seen it once"/>
          <p:cNvSpPr txBox="1"/>
          <p:nvPr>
            <p:ph type="title"/>
          </p:nvPr>
        </p:nvSpPr>
        <p:spPr>
          <a:prstGeom prst="rect">
            <a:avLst/>
          </a:prstGeom>
        </p:spPr>
        <p:txBody>
          <a:bodyPr/>
          <a:lstStyle/>
          <a:p>
            <a:pPr/>
            <a:r>
              <a:t>Now that you’ve seen it once</a:t>
            </a:r>
          </a:p>
        </p:txBody>
      </p:sp>
      <p:sp>
        <p:nvSpPr>
          <p:cNvPr id="679" name="Hadoop (Open source Map/Reduce implementa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Hadoop (Open source Map/Reduce implementation)</a:t>
            </a:r>
          </a:p>
        </p:txBody>
      </p:sp>
      <p:grpSp>
        <p:nvGrpSpPr>
          <p:cNvPr id="684" name="Group"/>
          <p:cNvGrpSpPr/>
          <p:nvPr/>
        </p:nvGrpSpPr>
        <p:grpSpPr>
          <a:xfrm>
            <a:off x="4616115" y="5660983"/>
            <a:ext cx="11684377" cy="5339677"/>
            <a:chOff x="933028" y="255587"/>
            <a:chExt cx="11684376" cy="5339676"/>
          </a:xfrm>
        </p:grpSpPr>
        <p:sp>
          <p:nvSpPr>
            <p:cNvPr id="680" name="HDFS client"/>
            <p:cNvSpPr/>
            <p:nvPr/>
          </p:nvSpPr>
          <p:spPr>
            <a:xfrm>
              <a:off x="933028" y="786188"/>
              <a:ext cx="1270001" cy="1270001"/>
            </a:xfrm>
            <a:prstGeom prst="line">
              <a:avLst/>
            </a:prstGeom>
            <a:solidFill>
              <a:srgbClr val="FFFFFF"/>
            </a:solid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b="1">
                  <a:solidFill>
                    <a:srgbClr val="C82506"/>
                  </a:solidFill>
                  <a:latin typeface="Helvetica"/>
                  <a:ea typeface="Helvetica"/>
                  <a:cs typeface="Helvetica"/>
                  <a:sym typeface="Helvetica"/>
                </a:defRPr>
              </a:lvl1pPr>
            </a:lstStyle>
            <a:p>
              <a:pPr/>
              <a:r>
                <a:t>HDFS client</a:t>
              </a:r>
            </a:p>
          </p:txBody>
        </p:sp>
        <p:sp>
          <p:nvSpPr>
            <p:cNvPr id="681" name="HDFS NameNode"/>
            <p:cNvSpPr/>
            <p:nvPr/>
          </p:nvSpPr>
          <p:spPr>
            <a:xfrm>
              <a:off x="7368042" y="255587"/>
              <a:ext cx="1270001" cy="1270001"/>
            </a:xfrm>
            <a:prstGeom prst="line">
              <a:avLst/>
            </a:prstGeom>
            <a:solidFill>
              <a:srgbClr val="FFFFFF"/>
            </a:solid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b="1">
                  <a:solidFill>
                    <a:srgbClr val="C82506"/>
                  </a:solidFill>
                  <a:latin typeface="Helvetica"/>
                  <a:ea typeface="Helvetica"/>
                  <a:cs typeface="Helvetica"/>
                  <a:sym typeface="Helvetica"/>
                </a:defRPr>
              </a:lvl1pPr>
            </a:lstStyle>
            <a:p>
              <a:pPr/>
              <a:r>
                <a:t>HDFS NameNode</a:t>
              </a:r>
            </a:p>
          </p:txBody>
        </p:sp>
        <p:sp>
          <p:nvSpPr>
            <p:cNvPr id="682" name="HDFS DataNode"/>
            <p:cNvSpPr/>
            <p:nvPr/>
          </p:nvSpPr>
          <p:spPr>
            <a:xfrm>
              <a:off x="7474447" y="4325263"/>
              <a:ext cx="1270001" cy="1270001"/>
            </a:xfrm>
            <a:prstGeom prst="line">
              <a:avLst/>
            </a:prstGeom>
            <a:solidFill>
              <a:srgbClr val="FFFFFF"/>
            </a:solid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b="1">
                  <a:solidFill>
                    <a:srgbClr val="C82506"/>
                  </a:solidFill>
                  <a:latin typeface="Helvetica"/>
                  <a:ea typeface="Helvetica"/>
                  <a:cs typeface="Helvetica"/>
                  <a:sym typeface="Helvetica"/>
                </a:defRPr>
              </a:lvl1pPr>
            </a:lstStyle>
            <a:p>
              <a:pPr/>
              <a:r>
                <a:t>HDFS DataNode</a:t>
              </a:r>
            </a:p>
          </p:txBody>
        </p:sp>
        <p:sp>
          <p:nvSpPr>
            <p:cNvPr id="683" name="HDFS DataNode"/>
            <p:cNvSpPr/>
            <p:nvPr/>
          </p:nvSpPr>
          <p:spPr>
            <a:xfrm>
              <a:off x="11347404" y="4325263"/>
              <a:ext cx="1270001" cy="1270001"/>
            </a:xfrm>
            <a:prstGeom prst="line">
              <a:avLst/>
            </a:prstGeom>
            <a:solidFill>
              <a:srgbClr val="FFFFFF"/>
            </a:solid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b="1">
                  <a:solidFill>
                    <a:srgbClr val="C82506"/>
                  </a:solidFill>
                  <a:latin typeface="Helvetica"/>
                  <a:ea typeface="Helvetica"/>
                  <a:cs typeface="Helvetica"/>
                  <a:sym typeface="Helvetica"/>
                </a:defRPr>
              </a:lvl1pPr>
            </a:lstStyle>
            <a:p>
              <a:pPr/>
              <a:r>
                <a:t>HDFS DataNode</a:t>
              </a:r>
            </a:p>
          </p:txBody>
        </p:sp>
      </p:grpSp>
      <p:sp>
        <p:nvSpPr>
          <p:cNvPr id="685" name="Figure: “The Google File System” by Sanjay Ghemawat, Howard Gobioff, and Shun-Tak Leung, SOSP 2003"/>
          <p:cNvSpPr txBox="1"/>
          <p:nvPr/>
        </p:nvSpPr>
        <p:spPr>
          <a:xfrm>
            <a:off x="6973868" y="13200607"/>
            <a:ext cx="10436264" cy="34955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700"/>
            </a:lvl1pPr>
          </a:lstStyle>
          <a:p>
            <a:pPr/>
            <a:r>
              <a:t>Figure: “The Google File System” by Sanjay Ghemawat, Howard Gobioff, and Shun-Tak Leung, SOSP 2003</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68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84" grpId="1"/>
    </p:bldLst>
  </p:timing>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7" name="Discussion/Activity: Performance Bottlenecks"/>
          <p:cNvSpPr txBox="1"/>
          <p:nvPr>
            <p:ph type="title"/>
          </p:nvPr>
        </p:nvSpPr>
        <p:spPr>
          <a:prstGeom prst="rect">
            <a:avLst/>
          </a:prstGeom>
        </p:spPr>
        <p:txBody>
          <a:bodyPr/>
          <a:lstStyle>
            <a:lvl1pPr defTabSz="2340805">
              <a:defRPr spc="-163" sz="8160"/>
            </a:lvl1pPr>
          </a:lstStyle>
          <a:p>
            <a:pPr/>
            <a:r>
              <a:t>Discussion/Activity: Performance Bottlenecks</a:t>
            </a:r>
          </a:p>
        </p:txBody>
      </p:sp>
      <p:sp>
        <p:nvSpPr>
          <p:cNvPr id="688" name="Slide Subtitle"/>
          <p:cNvSpPr txBox="1"/>
          <p:nvPr>
            <p:ph type="body" idx="21"/>
          </p:nvPr>
        </p:nvSpPr>
        <p:spPr>
          <a:prstGeom prst="rect">
            <a:avLst/>
          </a:prstGeom>
        </p:spPr>
        <p:txBody>
          <a:bodyPr/>
          <a:lstStyle/>
          <a:p>
            <a:pPr/>
          </a:p>
        </p:txBody>
      </p:sp>
      <p:sp>
        <p:nvSpPr>
          <p:cNvPr id="689" name="What is a piece of software that you’ve written or worked with that faced a performance challenge, and how did you and/or your team overcome it?"/>
          <p:cNvSpPr txBox="1"/>
          <p:nvPr>
            <p:ph type="body" idx="1"/>
          </p:nvPr>
        </p:nvSpPr>
        <p:spPr>
          <a:prstGeom prst="rect">
            <a:avLst/>
          </a:prstGeom>
        </p:spPr>
        <p:txBody>
          <a:bodyPr/>
          <a:lstStyle/>
          <a:p>
            <a:pPr/>
            <a:r>
              <a:t>What is a piece of software that you’ve written or worked with that faced a performance challenge, and how did you and/or your team overcome it?</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Agenda Title"/>
          <p:cNvSpPr txBox="1"/>
          <p:nvPr>
            <p:ph type="title"/>
          </p:nvPr>
        </p:nvSpPr>
        <p:spPr>
          <a:prstGeom prst="rect">
            <a:avLst/>
          </a:prstGeom>
        </p:spPr>
        <p:txBody>
          <a:bodyPr/>
          <a:lstStyle/>
          <a:p>
            <a:pPr/>
          </a:p>
        </p:txBody>
      </p:sp>
      <p:sp>
        <p:nvSpPr>
          <p:cNvPr id="158" name="Agenda Subtitle"/>
          <p:cNvSpPr txBox="1"/>
          <p:nvPr>
            <p:ph type="body" idx="21"/>
          </p:nvPr>
        </p:nvSpPr>
        <p:spPr>
          <a:prstGeom prst="rect">
            <a:avLst/>
          </a:prstGeom>
        </p:spPr>
        <p:txBody>
          <a:bodyPr/>
          <a:lstStyle/>
          <a:p>
            <a:pPr/>
          </a:p>
        </p:txBody>
      </p:sp>
      <p:sp>
        <p:nvSpPr>
          <p:cNvPr id="159" name="Agenda Topics"/>
          <p:cNvSpPr txBox="1"/>
          <p:nvPr>
            <p:ph type="body" idx="1"/>
          </p:nvPr>
        </p:nvSpPr>
        <p:spPr>
          <a:prstGeom prst="rect">
            <a:avLst/>
          </a:prstGeom>
        </p:spPr>
        <p:txBody>
          <a:bodyPr/>
          <a:lstStyle/>
          <a:p>
            <a:pPr/>
          </a:p>
        </p:txBody>
      </p:sp>
      <p:pic>
        <p:nvPicPr>
          <p:cNvPr id="160" name="slide.url=https://www.polleverywhere.com/surveys/UChFdQWO2hIkWMdP7ViXx" descr="slide.url=https://www.polleverywhere.com/surveys/UChFdQWO2hIkWMdP7ViXx"/>
          <p:cNvPicPr>
            <a:picLocks noChangeAspect="1"/>
          </p:cNvPicPr>
          <p:nvPr/>
        </p:nvPicPr>
        <p:blipFill>
          <a:blip r:embed="rId3">
            <a:extLst/>
          </a:blip>
          <a:stretch>
            <a:fillRect/>
          </a:stretch>
        </p:blipFill>
        <p:spPr>
          <a:xfrm>
            <a:off x="127000" y="63500"/>
            <a:ext cx="24130000" cy="13573125"/>
          </a:xfrm>
          <a:prstGeom prst="rect">
            <a:avLst/>
          </a:prstGeom>
          <a:ln w="12700">
            <a:miter lim="400000"/>
          </a:ln>
        </p:spPr>
      </p:pic>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3" name="This work is licensed under a Creative Commons Attribution-ShareAlike license"/>
          <p:cNvSpPr txBox="1"/>
          <p:nvPr>
            <p:ph type="title"/>
          </p:nvPr>
        </p:nvSpPr>
        <p:spPr>
          <a:xfrm>
            <a:off x="1206500" y="1079500"/>
            <a:ext cx="21971000" cy="2055994"/>
          </a:xfrm>
          <a:prstGeom prst="rect">
            <a:avLst/>
          </a:prstGeom>
        </p:spPr>
        <p:txBody>
          <a:bodyPr/>
          <a:lstStyle>
            <a:lvl1pPr algn="ctr" defTabSz="2023821">
              <a:defRPr spc="-141" sz="7054"/>
            </a:lvl1pPr>
          </a:lstStyle>
          <a:p>
            <a:pPr/>
            <a:r>
              <a:t>This work is licensed under a Creative Commons Attribution-ShareAlike license</a:t>
            </a:r>
          </a:p>
        </p:txBody>
      </p:sp>
      <p:sp>
        <p:nvSpPr>
          <p:cNvPr id="694" name="This work is licensed under the Creative Commons Attribution-ShareAlike 4.0 International License. To view a copy of this license, visit http://creativecommons.org/licenses/by-sa/4.0/…"/>
          <p:cNvSpPr txBox="1"/>
          <p:nvPr>
            <p:ph type="body" idx="1"/>
          </p:nvPr>
        </p:nvSpPr>
        <p:spPr>
          <a:prstGeom prst="rect">
            <a:avLst/>
          </a:prstGeom>
        </p:spPr>
        <p:txBody>
          <a:bodyPr/>
          <a:lstStyle/>
          <a:p>
            <a:pPr marL="458390" indent="-458390" defTabSz="542210">
              <a:lnSpc>
                <a:spcPct val="100000"/>
              </a:lnSpc>
              <a:spcBef>
                <a:spcPts val="1000"/>
              </a:spcBef>
              <a:buSzPct val="75000"/>
              <a:defRPr sz="3300">
                <a:latin typeface="Helvetica Light"/>
                <a:ea typeface="Helvetica Light"/>
                <a:cs typeface="Helvetica Light"/>
                <a:sym typeface="Helvetica Light"/>
              </a:defRPr>
            </a:pPr>
            <a:r>
              <a:t>This work is licensed under the Creative Commons Attribution-ShareAlike 4.0 International License. To view a copy of this license, visit </a:t>
            </a:r>
            <a:r>
              <a:rPr u="sng">
                <a:hlinkClick r:id="rId2" invalidUrl="" action="" tgtFrame="" tooltip="" history="1" highlightClick="0" endSnd="0"/>
              </a:rPr>
              <a:t>http://creativecommons.org/licenses/by-sa/4.0/</a:t>
            </a:r>
            <a:r>
              <a:t> </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You are free to:</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Share — copy and redistribute the material in any medium or format</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Adapt — remix, transform, and build upon the material</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for any purpose, even commercially.</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Under the following terms:</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Attribution — You must give appropriate credit, provide a link to the license, and indicate if changes were made. You may do so in any reasonable manner, but not in any way that suggests the licensor endorses you or your use. </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ShareAlike — If you remix, transform, or build upon the material, you must distribute your contributions under the same license as the original. </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No additional restrictions — You may not apply legal terms or technological measures that legally restrict others from doing anything the license permits.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Focus for this week: zoom out"/>
          <p:cNvSpPr txBox="1"/>
          <p:nvPr>
            <p:ph type="title"/>
          </p:nvPr>
        </p:nvSpPr>
        <p:spPr>
          <a:prstGeom prst="rect">
            <a:avLst/>
          </a:prstGeom>
        </p:spPr>
        <p:txBody>
          <a:bodyPr/>
          <a:lstStyle>
            <a:lvl1pPr defTabSz="1733930">
              <a:defRPr spc="-119" sz="6000"/>
            </a:lvl1pPr>
          </a:lstStyle>
          <a:p>
            <a:pPr/>
            <a:r>
              <a:t>Focus for this week: zoom out</a:t>
            </a:r>
          </a:p>
        </p:txBody>
      </p:sp>
      <p:sp>
        <p:nvSpPr>
          <p:cNvPr id="165" name="Metaphor: building architectur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Metaphor: building architecture</a:t>
            </a:r>
          </a:p>
        </p:txBody>
      </p:sp>
      <p:sp>
        <p:nvSpPr>
          <p:cNvPr id="166" name="Slide bullet text"/>
          <p:cNvSpPr txBox="1"/>
          <p:nvPr>
            <p:ph type="body" idx="1"/>
          </p:nvPr>
        </p:nvSpPr>
        <p:spPr>
          <a:prstGeom prst="rect">
            <a:avLst/>
          </a:prstGeom>
        </p:spPr>
        <p:txBody>
          <a:bodyPr/>
          <a:lstStyle/>
          <a:p>
            <a:pPr/>
          </a:p>
        </p:txBody>
      </p:sp>
      <p:pic>
        <p:nvPicPr>
          <p:cNvPr id="167" name="Image" descr="Image"/>
          <p:cNvPicPr>
            <a:picLocks noChangeAspect="1"/>
          </p:cNvPicPr>
          <p:nvPr/>
        </p:nvPicPr>
        <p:blipFill>
          <a:blip r:embed="rId2">
            <a:extLst/>
          </a:blip>
          <a:stretch>
            <a:fillRect/>
          </a:stretch>
        </p:blipFill>
        <p:spPr>
          <a:xfrm>
            <a:off x="3048000" y="4378383"/>
            <a:ext cx="18288000" cy="11924391"/>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Focus for this week: zoom out"/>
          <p:cNvSpPr txBox="1"/>
          <p:nvPr>
            <p:ph type="title"/>
          </p:nvPr>
        </p:nvSpPr>
        <p:spPr>
          <a:prstGeom prst="rect">
            <a:avLst/>
          </a:prstGeom>
        </p:spPr>
        <p:txBody>
          <a:bodyPr/>
          <a:lstStyle>
            <a:lvl1pPr defTabSz="1733930">
              <a:defRPr spc="-119" sz="6000"/>
            </a:lvl1pPr>
          </a:lstStyle>
          <a:p>
            <a:pPr/>
            <a:r>
              <a:t>Focus for this week: zoom out</a:t>
            </a:r>
          </a:p>
        </p:txBody>
      </p:sp>
      <p:sp>
        <p:nvSpPr>
          <p:cNvPr id="170" name="How do the pieces fit together? What do we reus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How do the pieces fit together? What do we reuse?</a:t>
            </a:r>
          </a:p>
        </p:txBody>
      </p:sp>
      <p:sp>
        <p:nvSpPr>
          <p:cNvPr id="171" name="Slide bullet text"/>
          <p:cNvSpPr txBox="1"/>
          <p:nvPr>
            <p:ph type="body" idx="1"/>
          </p:nvPr>
        </p:nvSpPr>
        <p:spPr>
          <a:prstGeom prst="rect">
            <a:avLst/>
          </a:prstGeom>
        </p:spPr>
        <p:txBody>
          <a:bodyPr/>
          <a:lstStyle/>
          <a:p>
            <a:pPr/>
          </a:p>
        </p:txBody>
      </p:sp>
      <p:pic>
        <p:nvPicPr>
          <p:cNvPr id="172" name="Image" descr="Image"/>
          <p:cNvPicPr>
            <a:picLocks noChangeAspect="1"/>
          </p:cNvPicPr>
          <p:nvPr/>
        </p:nvPicPr>
        <p:blipFill>
          <a:blip r:embed="rId2">
            <a:extLst/>
          </a:blip>
          <a:stretch>
            <a:fillRect/>
          </a:stretch>
        </p:blipFill>
        <p:spPr>
          <a:xfrm>
            <a:off x="3048000" y="4378383"/>
            <a:ext cx="18288000" cy="11924391"/>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Focus for this week: zoom out"/>
          <p:cNvSpPr txBox="1"/>
          <p:nvPr>
            <p:ph type="title"/>
          </p:nvPr>
        </p:nvSpPr>
        <p:spPr>
          <a:prstGeom prst="rect">
            <a:avLst/>
          </a:prstGeom>
        </p:spPr>
        <p:txBody>
          <a:bodyPr/>
          <a:lstStyle>
            <a:lvl1pPr defTabSz="1733930">
              <a:defRPr spc="-119" sz="6000"/>
            </a:lvl1pPr>
          </a:lstStyle>
          <a:p>
            <a:pPr/>
            <a:r>
              <a:t>Focus for this week: zoom out</a:t>
            </a:r>
          </a:p>
        </p:txBody>
      </p:sp>
      <p:sp>
        <p:nvSpPr>
          <p:cNvPr id="175" name="Architectural Pattern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i="1"/>
            </a:lvl1pPr>
          </a:lstStyle>
          <a:p>
            <a:pPr/>
            <a:r>
              <a:t>Architectural Patterns</a:t>
            </a:r>
          </a:p>
        </p:txBody>
      </p:sp>
      <p:sp>
        <p:nvSpPr>
          <p:cNvPr id="176" name="Slide bullet text"/>
          <p:cNvSpPr txBox="1"/>
          <p:nvPr>
            <p:ph type="body" idx="1"/>
          </p:nvPr>
        </p:nvSpPr>
        <p:spPr>
          <a:prstGeom prst="rect">
            <a:avLst/>
          </a:prstGeom>
        </p:spPr>
        <p:txBody>
          <a:bodyPr/>
          <a:lstStyle/>
          <a:p>
            <a:pPr/>
          </a:p>
        </p:txBody>
      </p:sp>
      <p:pic>
        <p:nvPicPr>
          <p:cNvPr id="177" name="NORTHEASTERN-UNIVERSITY-WEST-VILLAGE-RESIDENCES.png" descr="NORTHEASTERN-UNIVERSITY-WEST-VILLAGE-RESIDENCES.png"/>
          <p:cNvPicPr>
            <a:picLocks noChangeAspect="1"/>
          </p:cNvPicPr>
          <p:nvPr/>
        </p:nvPicPr>
        <p:blipFill>
          <a:blip r:embed="rId3">
            <a:extLst/>
          </a:blip>
          <a:stretch>
            <a:fillRect/>
          </a:stretch>
        </p:blipFill>
        <p:spPr>
          <a:xfrm>
            <a:off x="11415305" y="4338406"/>
            <a:ext cx="9742715" cy="7840020"/>
          </a:xfrm>
          <a:prstGeom prst="rect">
            <a:avLst/>
          </a:prstGeom>
          <a:ln w="12700">
            <a:miter lim="400000"/>
          </a:ln>
        </p:spPr>
      </p:pic>
      <p:pic>
        <p:nvPicPr>
          <p:cNvPr id="178" name="West_Village_Residence_H,_Northeastern_University,_Boston_MA.jpeg" descr="West_Village_Residence_H,_Northeastern_University,_Boston_MA.jpeg"/>
          <p:cNvPicPr>
            <a:picLocks noChangeAspect="1"/>
          </p:cNvPicPr>
          <p:nvPr/>
        </p:nvPicPr>
        <p:blipFill>
          <a:blip r:embed="rId4">
            <a:extLst/>
          </a:blip>
          <a:stretch>
            <a:fillRect/>
          </a:stretch>
        </p:blipFill>
        <p:spPr>
          <a:xfrm>
            <a:off x="5956453" y="4564494"/>
            <a:ext cx="4950829" cy="6601106"/>
          </a:xfrm>
          <a:prstGeom prst="rect">
            <a:avLst/>
          </a:prstGeom>
          <a:ln w="12700">
            <a:miter lim="400000"/>
          </a:ln>
        </p:spPr>
      </p:pic>
      <p:pic>
        <p:nvPicPr>
          <p:cNvPr id="179" name="Image" descr="Image"/>
          <p:cNvPicPr>
            <a:picLocks noChangeAspect="1"/>
          </p:cNvPicPr>
          <p:nvPr/>
        </p:nvPicPr>
        <p:blipFill>
          <a:blip r:embed="rId5">
            <a:extLst/>
          </a:blip>
          <a:stretch>
            <a:fillRect/>
          </a:stretch>
        </p:blipFill>
        <p:spPr>
          <a:xfrm>
            <a:off x="1849409" y="5955127"/>
            <a:ext cx="2630053" cy="3819839"/>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7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7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17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79" grpId="1"/>
      <p:bldP build="whole" bldLvl="1" animBg="1" rev="0" advAuto="0" spid="177" grpId="3"/>
      <p:bldP build="whole" bldLvl="1" animBg="1" rev="0" advAuto="0" spid="178" grpId="2"/>
    </p:bld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Choose wisely"/>
          <p:cNvSpPr txBox="1"/>
          <p:nvPr>
            <p:ph type="title"/>
          </p:nvPr>
        </p:nvSpPr>
        <p:spPr>
          <a:prstGeom prst="rect">
            <a:avLst/>
          </a:prstGeom>
        </p:spPr>
        <p:txBody>
          <a:bodyPr/>
          <a:lstStyle/>
          <a:p>
            <a:pPr/>
            <a:r>
              <a:t>Choose wisely</a:t>
            </a:r>
          </a:p>
        </p:txBody>
      </p:sp>
      <p:sp>
        <p:nvSpPr>
          <p:cNvPr id="184" name="Architecture can make a HUGE difference in quality attributes lik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00735">
              <a:defRPr sz="5335"/>
            </a:lvl1pPr>
          </a:lstStyle>
          <a:p>
            <a:pPr/>
            <a:r>
              <a:t>Architecture can make a HUGE difference in quality attributes like…</a:t>
            </a:r>
          </a:p>
        </p:txBody>
      </p:sp>
      <p:sp>
        <p:nvSpPr>
          <p:cNvPr id="185" name="Performance…"/>
          <p:cNvSpPr txBox="1"/>
          <p:nvPr>
            <p:ph type="body" idx="1"/>
          </p:nvPr>
        </p:nvSpPr>
        <p:spPr>
          <a:prstGeom prst="rect">
            <a:avLst/>
          </a:prstGeom>
        </p:spPr>
        <p:txBody>
          <a:bodyPr/>
          <a:lstStyle/>
          <a:p>
            <a:pPr/>
            <a:r>
              <a:t>Performance</a:t>
            </a:r>
          </a:p>
          <a:p>
            <a:pPr/>
            <a:r>
              <a:t>Reliability</a:t>
            </a:r>
          </a:p>
          <a:p>
            <a:pPr/>
            <a:r>
              <a:t>Scalability</a:t>
            </a:r>
          </a:p>
          <a:p>
            <a:pPr/>
            <a:r>
              <a:t>Cost</a:t>
            </a:r>
          </a:p>
          <a:p>
            <a:pPr/>
            <a:r>
              <a:t>Plus many more quality attributes, see Lesson 3.1</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Slide Title"/>
          <p:cNvSpPr txBox="1"/>
          <p:nvPr>
            <p:ph type="title"/>
          </p:nvPr>
        </p:nvSpPr>
        <p:spPr>
          <a:prstGeom prst="rect">
            <a:avLst/>
          </a:prstGeom>
        </p:spPr>
        <p:txBody>
          <a:bodyPr/>
          <a:lstStyle/>
          <a:p>
            <a:pPr/>
          </a:p>
        </p:txBody>
      </p:sp>
      <p:sp>
        <p:nvSpPr>
          <p:cNvPr id="188" name="Slide Subtitle"/>
          <p:cNvSpPr txBox="1"/>
          <p:nvPr>
            <p:ph type="body" idx="21"/>
          </p:nvPr>
        </p:nvSpPr>
        <p:spPr>
          <a:prstGeom prst="rect">
            <a:avLst/>
          </a:prstGeom>
        </p:spPr>
        <p:txBody>
          <a:bodyPr/>
          <a:lstStyle/>
          <a:p>
            <a:pPr/>
          </a:p>
        </p:txBody>
      </p:sp>
      <p:sp>
        <p:nvSpPr>
          <p:cNvPr id="189" name="Slide bullet text"/>
          <p:cNvSpPr txBox="1"/>
          <p:nvPr>
            <p:ph type="body" idx="1"/>
          </p:nvPr>
        </p:nvSpPr>
        <p:spPr>
          <a:prstGeom prst="rect">
            <a:avLst/>
          </a:prstGeom>
        </p:spPr>
        <p:txBody>
          <a:bodyPr/>
          <a:lstStyle/>
          <a:p>
            <a:pPr/>
          </a:p>
        </p:txBody>
      </p:sp>
      <p:pic>
        <p:nvPicPr>
          <p:cNvPr id="190" name="Lesson 3.1 Software Architecture.013.jpeg" descr="Lesson 3.1 Software Architecture.013.jpeg"/>
          <p:cNvPicPr>
            <a:picLocks noChangeAspect="1"/>
          </p:cNvPicPr>
          <p:nvPr/>
        </p:nvPicPr>
        <p:blipFill>
          <a:blip r:embed="rId3">
            <a:extLst/>
          </a:blip>
          <a:stretch>
            <a:fillRect/>
          </a:stretch>
        </p:blipFill>
        <p:spPr>
          <a:xfrm>
            <a:off x="397672" y="331859"/>
            <a:ext cx="11430001" cy="6429376"/>
          </a:xfrm>
          <a:prstGeom prst="rect">
            <a:avLst/>
          </a:prstGeom>
          <a:ln w="25400">
            <a:solidFill>
              <a:srgbClr val="FFFFFF"/>
            </a:solidFill>
            <a:miter lim="400000"/>
          </a:ln>
          <a:effectLst>
            <a:outerShdw sx="100000" sy="100000" kx="0" ky="0" algn="b" rotWithShape="0" blurRad="50800" dist="25400" dir="3600000">
              <a:srgbClr val="000000">
                <a:alpha val="70000"/>
              </a:srgbClr>
            </a:outerShdw>
          </a:effectLst>
        </p:spPr>
      </p:pic>
      <p:pic>
        <p:nvPicPr>
          <p:cNvPr id="191" name="Lesson 3.1 Software Architecture.014.jpeg" descr="Lesson 3.1 Software Architecture.014.jpeg"/>
          <p:cNvPicPr>
            <a:picLocks noChangeAspect="1"/>
          </p:cNvPicPr>
          <p:nvPr/>
        </p:nvPicPr>
        <p:blipFill>
          <a:blip r:embed="rId4">
            <a:extLst/>
          </a:blip>
          <a:stretch>
            <a:fillRect/>
          </a:stretch>
        </p:blipFill>
        <p:spPr>
          <a:xfrm>
            <a:off x="12162330" y="331859"/>
            <a:ext cx="11430001" cy="6429376"/>
          </a:xfrm>
          <a:prstGeom prst="rect">
            <a:avLst/>
          </a:prstGeom>
          <a:ln w="25400">
            <a:solidFill>
              <a:srgbClr val="FFFFFF"/>
            </a:solidFill>
            <a:miter lim="400000"/>
          </a:ln>
          <a:effectLst>
            <a:outerShdw sx="100000" sy="100000" kx="0" ky="0" algn="b" rotWithShape="0" blurRad="50800" dist="25400" dir="3600000">
              <a:srgbClr val="000000">
                <a:alpha val="70000"/>
              </a:srgbClr>
            </a:outerShdw>
          </a:effectLst>
        </p:spPr>
      </p:pic>
      <p:pic>
        <p:nvPicPr>
          <p:cNvPr id="192" name="Lesson 3.1 Software Architecture.016.jpeg" descr="Lesson 3.1 Software Architecture.016.jpeg"/>
          <p:cNvPicPr>
            <a:picLocks noChangeAspect="1"/>
          </p:cNvPicPr>
          <p:nvPr/>
        </p:nvPicPr>
        <p:blipFill>
          <a:blip r:embed="rId5">
            <a:extLst/>
          </a:blip>
          <a:stretch>
            <a:fillRect/>
          </a:stretch>
        </p:blipFill>
        <p:spPr>
          <a:xfrm>
            <a:off x="397672" y="7020104"/>
            <a:ext cx="11430001" cy="6429376"/>
          </a:xfrm>
          <a:prstGeom prst="rect">
            <a:avLst/>
          </a:prstGeom>
          <a:ln w="25400">
            <a:solidFill>
              <a:srgbClr val="FFFFFF"/>
            </a:solidFill>
            <a:miter lim="400000"/>
          </a:ln>
          <a:effectLst>
            <a:outerShdw sx="100000" sy="100000" kx="0" ky="0" algn="b" rotWithShape="0" blurRad="50800" dist="25400" dir="3600000">
              <a:srgbClr val="000000">
                <a:alpha val="70000"/>
              </a:srgbClr>
            </a:outerShdw>
          </a:effectLst>
        </p:spPr>
      </p:pic>
      <p:pic>
        <p:nvPicPr>
          <p:cNvPr id="193" name="Lesson 3.1 Software Architecture.023.jpeg" descr="Lesson 3.1 Software Architecture.023.jpeg"/>
          <p:cNvPicPr>
            <a:picLocks noChangeAspect="1"/>
          </p:cNvPicPr>
          <p:nvPr/>
        </p:nvPicPr>
        <p:blipFill>
          <a:blip r:embed="rId6">
            <a:extLst/>
          </a:blip>
          <a:stretch>
            <a:fillRect/>
          </a:stretch>
        </p:blipFill>
        <p:spPr>
          <a:xfrm>
            <a:off x="12162330" y="7020104"/>
            <a:ext cx="11430001" cy="6429376"/>
          </a:xfrm>
          <a:prstGeom prst="rect">
            <a:avLst/>
          </a:prstGeom>
          <a:ln w="25400">
            <a:solidFill>
              <a:srgbClr val="FFFFFF"/>
            </a:solidFill>
            <a:miter lim="400000"/>
          </a:ln>
          <a:effectLst>
            <a:outerShdw sx="100000" sy="100000" kx="0" ky="0" algn="b" rotWithShape="0" blurRad="50800" dist="25400" dir="3600000">
              <a:srgbClr val="000000">
                <a:alpha val="70000"/>
              </a:srgbClr>
            </a:outerShdw>
          </a:effectLst>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